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4" r:id="rId4"/>
  </p:sldMasterIdLst>
  <p:notesMasterIdLst>
    <p:notesMasterId r:id="rId100"/>
  </p:notesMasterIdLst>
  <p:sldIdLst>
    <p:sldId id="262" r:id="rId5"/>
    <p:sldId id="263" r:id="rId6"/>
    <p:sldId id="264" r:id="rId7"/>
    <p:sldId id="265" r:id="rId8"/>
    <p:sldId id="266" r:id="rId9"/>
    <p:sldId id="353" r:id="rId10"/>
    <p:sldId id="354" r:id="rId11"/>
    <p:sldId id="267" r:id="rId12"/>
    <p:sldId id="268" r:id="rId13"/>
    <p:sldId id="271" r:id="rId14"/>
    <p:sldId id="269" r:id="rId15"/>
    <p:sldId id="270"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55" r:id="rId57"/>
    <p:sldId id="356" r:id="rId58"/>
    <p:sldId id="312" r:id="rId59"/>
    <p:sldId id="313" r:id="rId60"/>
    <p:sldId id="314" r:id="rId61"/>
    <p:sldId id="315" r:id="rId62"/>
    <p:sldId id="357" r:id="rId63"/>
    <p:sldId id="316" r:id="rId64"/>
    <p:sldId id="317" r:id="rId65"/>
    <p:sldId id="318" r:id="rId66"/>
    <p:sldId id="319" r:id="rId67"/>
    <p:sldId id="320" r:id="rId68"/>
    <p:sldId id="321" r:id="rId69"/>
    <p:sldId id="322"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7" r:id="rId92"/>
    <p:sldId id="345" r:id="rId93"/>
    <p:sldId id="346" r:id="rId94"/>
    <p:sldId id="348" r:id="rId95"/>
    <p:sldId id="349" r:id="rId96"/>
    <p:sldId id="350" r:id="rId97"/>
    <p:sldId id="351" r:id="rId98"/>
    <p:sldId id="352" r:id="rId99"/>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8" autoAdjust="0"/>
    <p:restoredTop sz="94707" autoAdjust="0"/>
  </p:normalViewPr>
  <p:slideViewPr>
    <p:cSldViewPr>
      <p:cViewPr varScale="1">
        <p:scale>
          <a:sx n="108" d="100"/>
          <a:sy n="108" d="100"/>
        </p:scale>
        <p:origin x="172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6949E6C6-4B8F-4672-8CF4-FB16948CBE13}" type="datetimeFigureOut">
              <a:rPr lang="en-US"/>
              <a:pPr>
                <a:defRPr/>
              </a:pPr>
              <a:t>2/3/2021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9AE0CBF3-2A0A-4409-B599-FEFEAF974B88}" type="slidenum">
              <a:rPr lang="en-US"/>
              <a:pPr>
                <a:defRPr/>
              </a:pPr>
              <a:t>‹#›</a:t>
            </a:fld>
            <a:endParaRPr lang="en-US"/>
          </a:p>
        </p:txBody>
      </p:sp>
    </p:spTree>
    <p:extLst>
      <p:ext uri="{BB962C8B-B14F-4D97-AF65-F5344CB8AC3E}">
        <p14:creationId xmlns:p14="http://schemas.microsoft.com/office/powerpoint/2010/main" val="32551710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ヒラギノ角ゴ Pro W3" pitchFamily="84" charset="-128"/>
        <a:cs typeface="ヒラギノ角ゴ Pro W3" pitchFamily="84" charset="-128"/>
      </a:defRPr>
    </a:lvl1pPr>
    <a:lvl2pPr marL="4572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2pPr>
    <a:lvl3pPr marL="9144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3pPr>
    <a:lvl4pPr marL="13716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4pPr>
    <a:lvl5pPr marL="18288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mailto:publications@phe.gov.uk"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2133303"/>
            <a:ext cx="9144000" cy="472469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Rectangle 4"/>
          <p:cNvSpPr>
            <a:spLocks noChangeArrowheads="1"/>
          </p:cNvSpPr>
          <p:nvPr userDrawn="1"/>
        </p:nvSpPr>
        <p:spPr bwMode="auto">
          <a:xfrm>
            <a:off x="0" y="1988840"/>
            <a:ext cx="9144000" cy="144463"/>
          </a:xfrm>
          <a:prstGeom prst="rect">
            <a:avLst/>
          </a:prstGeom>
          <a:solidFill>
            <a:srgbClr val="00AE9E"/>
          </a:solidFill>
          <a:ln w="9525">
            <a:noFill/>
            <a:miter lim="800000"/>
            <a:headEnd/>
            <a:tailEnd/>
          </a:ln>
        </p:spPr>
        <p:txBody>
          <a:bodyPr anchor="ctr">
            <a:prstTxWarp prst="textNoShape">
              <a:avLst/>
            </a:prstTxWarp>
          </a:bodyPr>
          <a:lstStyle/>
          <a:p>
            <a:pPr algn="ctr" fontAlgn="auto">
              <a:spcBef>
                <a:spcPts val="0"/>
              </a:spcBef>
              <a:spcAft>
                <a:spcPts val="0"/>
              </a:spcAft>
              <a:defRPr/>
            </a:pPr>
            <a:endParaRPr lang="en-US" sz="1800">
              <a:solidFill>
                <a:schemeClr val="lt1"/>
              </a:solidFill>
              <a:latin typeface="+mn-lt"/>
              <a:ea typeface="+mn-ea"/>
              <a:cs typeface="+mn-cs"/>
            </a:endParaRPr>
          </a:p>
        </p:txBody>
      </p:sp>
      <p:sp>
        <p:nvSpPr>
          <p:cNvPr id="2" name="Title 1"/>
          <p:cNvSpPr>
            <a:spLocks noGrp="1"/>
          </p:cNvSpPr>
          <p:nvPr>
            <p:ph type="ctrTitle"/>
          </p:nvPr>
        </p:nvSpPr>
        <p:spPr>
          <a:xfrm>
            <a:off x="558000" y="2492896"/>
            <a:ext cx="7633648" cy="1724503"/>
          </a:xfrm>
          <a:ln>
            <a:noFill/>
          </a:ln>
        </p:spPr>
        <p:txBody>
          <a:bodyPr anchor="t">
            <a:noAutofit/>
          </a:bodyPr>
          <a:lstStyle>
            <a:lvl1pPr algn="l">
              <a:defRPr sz="4500"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558000" y="6021288"/>
            <a:ext cx="7633648" cy="338336"/>
          </a:xfrm>
        </p:spPr>
        <p:txBody>
          <a:bodyPr anchor="b">
            <a:normAutofit/>
          </a:bodyPr>
          <a:lstStyle>
            <a:lvl1pPr marL="0" indent="0" algn="l">
              <a:spcBef>
                <a:spcPts val="0"/>
              </a:spcBef>
              <a:buNone/>
              <a:defRPr sz="2000" b="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9" name="Picture 8" descr="\\colhpafil004\Colindale_Data\HQ Group and LARS\Group Data\Design\Branding and logos\PHE logos with strapline\Small without Old French text\PHE small logo for A4.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3674110" cy="181229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1 lin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nchor="t" anchorCtr="0"/>
          <a:lstStyle>
            <a:lvl1pPr>
              <a:defRPr sz="4000" baseline="0">
                <a:solidFill>
                  <a:srgbClr val="00AE9E"/>
                </a:solidFill>
                <a:latin typeface="Arial"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558000" y="1412776"/>
            <a:ext cx="8028000" cy="4739679"/>
          </a:xfrm>
        </p:spPr>
        <p:txBody>
          <a:bodyPr/>
          <a:lstStyle>
            <a:lvl1pPr marL="4763" indent="-4763">
              <a:lnSpc>
                <a:spcPct val="114000"/>
              </a:lnSpc>
              <a:spcBef>
                <a:spcPts val="0"/>
              </a:spcBef>
              <a:defRPr sz="1800" b="0" baseline="0">
                <a:solidFill>
                  <a:schemeClr val="tx1"/>
                </a:solidFill>
              </a:defRPr>
            </a:lvl1pPr>
          </a:lstStyle>
          <a:p>
            <a:pPr lvl="0"/>
            <a:r>
              <a:rPr lang="en-US" dirty="0"/>
              <a:t>Text should be 12-18pt Arial. Do not use other fonts.</a:t>
            </a:r>
          </a:p>
          <a:p>
            <a:pPr lvl="0"/>
            <a:endParaRPr lang="en-US" b="1" dirty="0">
              <a:latin typeface="Arial" pitchFamily="84" charset="0"/>
            </a:endParaRPr>
          </a:p>
          <a:p>
            <a:pPr lvl="0"/>
            <a:r>
              <a:rPr lang="en-US" b="1" dirty="0">
                <a:latin typeface="Arial" pitchFamily="84" charset="0"/>
              </a:rPr>
              <a:t>Note</a:t>
            </a:r>
          </a:p>
          <a:p>
            <a:pPr lvl="0"/>
            <a:r>
              <a:rPr lang="en-US" dirty="0">
                <a:latin typeface="Arial" pitchFamily="84" charset="0"/>
              </a:rPr>
              <a:t>This template should NOT be used to create publications, as this may mean</a:t>
            </a:r>
          </a:p>
          <a:p>
            <a:pPr lvl="0"/>
            <a:r>
              <a:rPr lang="en-US" dirty="0">
                <a:latin typeface="Arial" pitchFamily="84" charset="0"/>
              </a:rPr>
              <a:t>publication on GOV.UK will not be possible. </a:t>
            </a:r>
          </a:p>
          <a:p>
            <a:pPr lvl="0"/>
            <a:endParaRPr lang="en-US" dirty="0">
              <a:latin typeface="Arial" pitchFamily="84" charset="0"/>
            </a:endParaRPr>
          </a:p>
          <a:p>
            <a:pPr lvl="0"/>
            <a:r>
              <a:rPr lang="en-US" dirty="0">
                <a:latin typeface="Arial" pitchFamily="84" charset="0"/>
              </a:rPr>
              <a:t>Please contact </a:t>
            </a:r>
            <a:r>
              <a:rPr lang="en-US" dirty="0">
                <a:latin typeface="Arial" pitchFamily="84" charset="0"/>
                <a:hlinkClick r:id="rId2"/>
              </a:rPr>
              <a:t>publications@phe.gov.uk</a:t>
            </a:r>
            <a:r>
              <a:rPr lang="en-US" dirty="0">
                <a:latin typeface="Arial" pitchFamily="84" charset="0"/>
              </a:rPr>
              <a:t> for more details</a:t>
            </a:r>
          </a:p>
          <a:p>
            <a:pPr lvl="0"/>
            <a:endParaRPr lang="en-US" dirty="0"/>
          </a:p>
        </p:txBody>
      </p:sp>
      <p:sp>
        <p:nvSpPr>
          <p:cNvPr id="5" name="Slide Number Placeholder 5"/>
          <p:cNvSpPr>
            <a:spLocks noGrp="1"/>
          </p:cNvSpPr>
          <p:nvPr>
            <p:ph type="sldNum" sz="quarter" idx="10"/>
          </p:nvPr>
        </p:nvSpPr>
        <p:spPr>
          <a:xfrm>
            <a:off x="0" y="6308725"/>
            <a:ext cx="9144000" cy="549275"/>
          </a:xfrm>
        </p:spPr>
        <p:txBody>
          <a:bodyPr/>
          <a:lstStyle>
            <a:lvl1pPr>
              <a:defRPr/>
            </a:lvl1pPr>
          </a:lstStyle>
          <a:p>
            <a:pPr marL="531813">
              <a:defRPr/>
            </a:pPr>
            <a:r>
              <a:rPr lang="en-US" dirty="0"/>
              <a:t>  </a:t>
            </a:r>
            <a:fld id="{2565FA6D-D4C8-4C4C-AC4B-3269734D34D8}" type="slidenum">
              <a:rPr lang="en-US" smtClean="0"/>
              <a:pPr marL="531813">
                <a:defRPr/>
              </a:pPr>
              <a:t>‹#›</a:t>
            </a:fld>
            <a:endParaRPr lang="en-US" dirty="0"/>
          </a:p>
        </p:txBody>
      </p:sp>
      <p:sp>
        <p:nvSpPr>
          <p:cNvPr id="6" name="Footer Placeholder 5"/>
          <p:cNvSpPr>
            <a:spLocks noGrp="1"/>
          </p:cNvSpPr>
          <p:nvPr>
            <p:ph type="ftr" sz="quarter" idx="11"/>
          </p:nvPr>
        </p:nvSpPr>
        <p:spPr/>
        <p:txBody>
          <a:bodyPr/>
          <a:lstStyle>
            <a:lvl1pPr marL="173038" indent="0" algn="l">
              <a:defRPr sz="1200" baseline="0">
                <a:solidFill>
                  <a:schemeClr val="bg1"/>
                </a:solidFill>
                <a:latin typeface="Arial" pitchFamily="34" charset="0"/>
              </a:defRPr>
            </a:lvl1pPr>
          </a:lstStyle>
          <a:p>
            <a:pPr>
              <a:defRPr/>
            </a:pPr>
            <a:r>
              <a:rPr lang="en-GB"/>
              <a:t>UK Children, teenagers and young adults cancer statistics report 2021.  Source: National Cancer Registration and Analysis Service for England (Public Health England), the Northern Ireland Cancer Registry, the Scottish Cancer Registry, and the Welsh Cancer Intelligence and Surveillance Unit</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7213" y="274638"/>
            <a:ext cx="8029575" cy="1143000"/>
          </a:xfrm>
          <a:prstGeom prst="rect">
            <a:avLst/>
          </a:prstGeom>
        </p:spPr>
        <p:txBody>
          <a:bodyPr vert="horz" lIns="0" tIns="0" rIns="0" bIns="0" rtlCol="0" anchor="ctr">
            <a:normAutofit/>
          </a:bodyPr>
          <a:lstStyle/>
          <a:p>
            <a:r>
              <a:rPr lang="en-US" dirty="0"/>
              <a:t>Click to edit Master title style</a:t>
            </a:r>
          </a:p>
        </p:txBody>
      </p:sp>
      <p:sp>
        <p:nvSpPr>
          <p:cNvPr id="1027" name="Text Placeholder 2"/>
          <p:cNvSpPr>
            <a:spLocks noGrp="1"/>
          </p:cNvSpPr>
          <p:nvPr>
            <p:ph type="body" idx="1"/>
          </p:nvPr>
        </p:nvSpPr>
        <p:spPr bwMode="auto">
          <a:xfrm>
            <a:off x="557213" y="1600200"/>
            <a:ext cx="8029575"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3"/>
            <a:r>
              <a:rPr lang="en-US" dirty="0"/>
              <a:t>Third level</a:t>
            </a:r>
          </a:p>
          <a:p>
            <a:pPr lvl="4"/>
            <a:r>
              <a:rPr lang="en-US" dirty="0"/>
              <a:t>Fourth level</a:t>
            </a:r>
          </a:p>
          <a:p>
            <a:pPr lvl="5"/>
            <a:r>
              <a:rPr lang="en-US" dirty="0"/>
              <a:t>Fifth level</a:t>
            </a:r>
          </a:p>
        </p:txBody>
      </p:sp>
      <p:sp>
        <p:nvSpPr>
          <p:cNvPr id="7" name="Slide Number Placeholder 5"/>
          <p:cNvSpPr>
            <a:spLocks noGrp="1"/>
          </p:cNvSpPr>
          <p:nvPr>
            <p:ph type="sldNum" sz="quarter" idx="4"/>
          </p:nvPr>
        </p:nvSpPr>
        <p:spPr>
          <a:xfrm>
            <a:off x="0" y="6308725"/>
            <a:ext cx="9144000" cy="549275"/>
          </a:xfrm>
          <a:prstGeom prst="rect">
            <a:avLst/>
          </a:prstGeom>
          <a:solidFill>
            <a:schemeClr val="bg2"/>
          </a:solidFill>
        </p:spPr>
        <p:txBody>
          <a:bodyPr vert="horz" wrap="square" lIns="0" tIns="0" rIns="91440" bIns="0" numCol="1" anchor="ctr" anchorCtr="0" compatLnSpc="1">
            <a:prstTxWarp prst="textNoShape">
              <a:avLst/>
            </a:prstTxWarp>
          </a:bodyPr>
          <a:lstStyle>
            <a:lvl1pPr>
              <a:defRPr sz="1200">
                <a:solidFill>
                  <a:schemeClr val="bg1"/>
                </a:solidFill>
              </a:defRPr>
            </a:lvl1pPr>
          </a:lstStyle>
          <a:p>
            <a:pPr>
              <a:defRPr/>
            </a:pPr>
            <a:r>
              <a:rPr lang="en-US" dirty="0"/>
              <a:t>  </a:t>
            </a:r>
            <a:fld id="{45F8D313-CCBE-49D6-A3BC-57B1848DFB52}" type="slidenum">
              <a:rPr lang="en-US" smtClean="0"/>
              <a:pPr>
                <a:defRPr/>
              </a:pPr>
              <a:t>‹#›</a:t>
            </a:fld>
            <a:r>
              <a:rPr lang="en-US" dirty="0"/>
              <a:t> </a:t>
            </a:r>
          </a:p>
        </p:txBody>
      </p:sp>
      <p:sp>
        <p:nvSpPr>
          <p:cNvPr id="6" name="Footer Placeholder 5"/>
          <p:cNvSpPr>
            <a:spLocks noGrp="1"/>
          </p:cNvSpPr>
          <p:nvPr>
            <p:ph type="ftr" sz="quarter" idx="3"/>
          </p:nvPr>
        </p:nvSpPr>
        <p:spPr>
          <a:xfrm>
            <a:off x="900113" y="6308725"/>
            <a:ext cx="8064375" cy="549275"/>
          </a:xfrm>
          <a:prstGeom prst="rect">
            <a:avLst/>
          </a:prstGeom>
        </p:spPr>
        <p:txBody>
          <a:bodyPr vert="horz" lIns="0" tIns="0" rIns="0" bIns="0" rtlCol="0" anchor="ctr"/>
          <a:lstStyle>
            <a:lvl1pPr algn="l" fontAlgn="auto">
              <a:spcBef>
                <a:spcPts val="0"/>
              </a:spcBef>
              <a:spcAft>
                <a:spcPts val="0"/>
              </a:spcAft>
              <a:defRPr sz="1200" baseline="0">
                <a:solidFill>
                  <a:schemeClr val="bg1"/>
                </a:solidFill>
                <a:latin typeface="Arial" pitchFamily="34" charset="0"/>
                <a:ea typeface="+mn-ea"/>
                <a:cs typeface="+mn-cs"/>
              </a:defRPr>
            </a:lvl1pPr>
          </a:lstStyle>
          <a:p>
            <a:pPr>
              <a:defRPr/>
            </a:pPr>
            <a:r>
              <a:rPr lang="en-GB"/>
              <a:t>UK Children, teenagers and young adults cancer statistics report 2021.  Source: National Cancer Registration and Analysis Service for England (Public Health England), the Northern Ireland Cancer Registry, the Scottish Cancer Registry, and the Welsh Cancer Intelligence and Surveillance Unit</a:t>
            </a:r>
            <a:endParaRPr lang="en-US" dirty="0"/>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Lst>
  <p:hf hdr="0" dt="0"/>
  <p:txStyles>
    <p:titleStyle>
      <a:lvl1pPr algn="l" rtl="0" eaLnBrk="0" fontAlgn="base" hangingPunct="0">
        <a:spcBef>
          <a:spcPct val="0"/>
        </a:spcBef>
        <a:spcAft>
          <a:spcPct val="0"/>
        </a:spcAft>
        <a:defRPr sz="4000" kern="1200" spc="-150">
          <a:solidFill>
            <a:srgbClr val="00AE9E"/>
          </a:solidFill>
          <a:latin typeface="+mj-lt"/>
          <a:ea typeface="ヒラギノ角ゴ Pro W3" pitchFamily="84" charset="-128"/>
          <a:cs typeface="ヒラギノ角ゴ Pro W3" pitchFamily="84" charset="-128"/>
        </a:defRPr>
      </a:lvl1pPr>
      <a:lvl2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2pPr>
      <a:lvl3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3pPr>
      <a:lvl4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4pPr>
      <a:lvl5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5pPr>
      <a:lvl6pPr marL="4572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6pPr>
      <a:lvl7pPr marL="9144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7pPr>
      <a:lvl8pPr marL="13716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8pPr>
      <a:lvl9pPr marL="18288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9pPr>
    </p:titleStyle>
    <p:bodyStyle>
      <a:lvl1pPr marL="342900" indent="-342900" algn="l" rtl="0" eaLnBrk="0" fontAlgn="base" hangingPunct="0">
        <a:spcBef>
          <a:spcPts val="1200"/>
        </a:spcBef>
        <a:spcAft>
          <a:spcPct val="0"/>
        </a:spcAft>
        <a:buFont typeface="Arial" pitchFamily="84" charset="0"/>
        <a:defRPr kern="1200" baseline="0">
          <a:solidFill>
            <a:srgbClr val="00AE9E"/>
          </a:solidFill>
          <a:latin typeface="Arial" pitchFamily="34" charset="0"/>
          <a:ea typeface="ヒラギノ角ゴ Pro W3" pitchFamily="84" charset="-128"/>
          <a:cs typeface="ヒラギノ角ゴ Pro W3" pitchFamily="84" charset="-128"/>
        </a:defRPr>
      </a:lvl1pPr>
      <a:lvl2pPr marL="354013" indent="-176213" algn="l" rtl="0" eaLnBrk="0" fontAlgn="base" hangingPunct="0">
        <a:spcBef>
          <a:spcPts val="600"/>
        </a:spcBef>
        <a:spcAft>
          <a:spcPct val="0"/>
        </a:spcAft>
        <a:defRPr kern="1200" baseline="0">
          <a:solidFill>
            <a:schemeClr val="tx1"/>
          </a:solidFill>
          <a:latin typeface="Arial" pitchFamily="34" charset="0"/>
          <a:ea typeface="ヒラギノ角ゴ Pro W3" pitchFamily="84" charset="-128"/>
          <a:cs typeface="+mn-cs"/>
        </a:defRPr>
      </a:lvl2pPr>
      <a:lvl3pPr marL="215900" indent="-215900" algn="l" rtl="0" eaLnBrk="0" fontAlgn="base" hangingPunct="0">
        <a:spcBef>
          <a:spcPts val="600"/>
        </a:spcBef>
        <a:spcAft>
          <a:spcPct val="0"/>
        </a:spcAft>
        <a:buFont typeface="Arial" pitchFamily="84" charset="0"/>
        <a:buChar char="•"/>
        <a:defRPr kern="1200">
          <a:solidFill>
            <a:schemeClr val="tx1"/>
          </a:solidFill>
          <a:latin typeface="Arial" pitchFamily="34" charset="0"/>
          <a:ea typeface="ヒラギノ角ゴ Pro W3" pitchFamily="84" charset="-128"/>
          <a:cs typeface="+mn-cs"/>
        </a:defRPr>
      </a:lvl3pPr>
      <a:lvl4pPr marL="625475" indent="-190500" algn="l" rtl="0" eaLnBrk="0" fontAlgn="base" hangingPunct="0">
        <a:spcBef>
          <a:spcPts val="600"/>
        </a:spcBef>
        <a:spcAft>
          <a:spcPct val="0"/>
        </a:spcAft>
        <a:buFont typeface="Arial" pitchFamily="34" charset="0"/>
        <a:buChar char="•"/>
        <a:defRPr sz="1600" kern="1200">
          <a:solidFill>
            <a:schemeClr val="tx1"/>
          </a:solidFill>
          <a:latin typeface="Arial" pitchFamily="34" charset="0"/>
          <a:ea typeface="ヒラギノ角ゴ Pro W3" pitchFamily="84" charset="-128"/>
          <a:cs typeface="+mn-cs"/>
        </a:defRPr>
      </a:lvl4pPr>
      <a:lvl5pPr marL="1073150" indent="-177800" algn="l" rtl="0" eaLnBrk="0" fontAlgn="base" hangingPunct="0">
        <a:spcBef>
          <a:spcPct val="20000"/>
        </a:spcBef>
        <a:spcAft>
          <a:spcPct val="0"/>
        </a:spcAft>
        <a:buFont typeface="Arial" pitchFamily="34" charset="0"/>
        <a:buChar char="•"/>
        <a:defRPr sz="1500" kern="1200">
          <a:solidFill>
            <a:schemeClr val="tx1"/>
          </a:solidFill>
          <a:latin typeface="Arial" pitchFamily="34" charset="0"/>
          <a:ea typeface="ヒラギノ角ゴ Pro W3" pitchFamily="84" charset="-128"/>
          <a:cs typeface="+mn-cs"/>
        </a:defRPr>
      </a:lvl5pPr>
      <a:lvl6pPr marL="1520825" indent="-187325" algn="l" defTabSz="914400" rtl="0" eaLnBrk="1" latinLnBrk="0" hangingPunct="1">
        <a:spcBef>
          <a:spcPct val="20000"/>
        </a:spcBef>
        <a:buFontTx/>
        <a:buNone/>
        <a:defRPr sz="14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24B2E-FA3B-44E7-BDB5-AD12DB445F84}"/>
              </a:ext>
            </a:extLst>
          </p:cNvPr>
          <p:cNvSpPr>
            <a:spLocks noGrp="1"/>
          </p:cNvSpPr>
          <p:nvPr>
            <p:ph type="ctrTitle"/>
          </p:nvPr>
        </p:nvSpPr>
        <p:spPr>
          <a:xfrm>
            <a:off x="558000" y="2492896"/>
            <a:ext cx="7686408" cy="2376264"/>
          </a:xfrm>
        </p:spPr>
        <p:txBody>
          <a:bodyPr/>
          <a:lstStyle/>
          <a:p>
            <a:r>
              <a:rPr lang="en-GB" b="1" dirty="0"/>
              <a:t>Appendix C: </a:t>
            </a:r>
            <a:br>
              <a:rPr lang="en-GB" dirty="0"/>
            </a:br>
            <a:r>
              <a:rPr lang="en-GB" dirty="0"/>
              <a:t>UK Children, teenagers and young adults cancer statistics report 2021</a:t>
            </a:r>
          </a:p>
        </p:txBody>
      </p:sp>
      <p:sp>
        <p:nvSpPr>
          <p:cNvPr id="3" name="Subtitle 2">
            <a:extLst>
              <a:ext uri="{FF2B5EF4-FFF2-40B4-BE49-F238E27FC236}">
                <a16:creationId xmlns:a16="http://schemas.microsoft.com/office/drawing/2014/main" id="{2A47B822-DA4F-4C87-81C7-A7DA8F0F1574}"/>
              </a:ext>
            </a:extLst>
          </p:cNvPr>
          <p:cNvSpPr>
            <a:spLocks noGrp="1"/>
          </p:cNvSpPr>
          <p:nvPr>
            <p:ph type="subTitle" idx="1"/>
          </p:nvPr>
        </p:nvSpPr>
        <p:spPr>
          <a:xfrm>
            <a:off x="574824" y="5589240"/>
            <a:ext cx="7633648" cy="770384"/>
          </a:xfrm>
        </p:spPr>
        <p:txBody>
          <a:bodyPr>
            <a:normAutofit fontScale="70000" lnSpcReduction="20000"/>
          </a:bodyPr>
          <a:lstStyle/>
          <a:p>
            <a:r>
              <a:rPr lang="en-GB" sz="4400" i="1" dirty="0"/>
              <a:t>Survival Charts</a:t>
            </a:r>
          </a:p>
          <a:p>
            <a:r>
              <a:rPr lang="en-GB" sz="4400" i="1" dirty="0"/>
              <a:t>0-14 year olds</a:t>
            </a:r>
          </a:p>
        </p:txBody>
      </p:sp>
      <p:pic>
        <p:nvPicPr>
          <p:cNvPr id="4" name="Picture 3">
            <a:extLst>
              <a:ext uri="{FF2B5EF4-FFF2-40B4-BE49-F238E27FC236}">
                <a16:creationId xmlns:a16="http://schemas.microsoft.com/office/drawing/2014/main" id="{07468A58-00CF-4A2A-804F-9D991C17628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355156"/>
            <a:ext cx="1620520" cy="984885"/>
          </a:xfrm>
          <a:prstGeom prst="rect">
            <a:avLst/>
          </a:prstGeom>
          <a:noFill/>
          <a:ln>
            <a:noFill/>
          </a:ln>
        </p:spPr>
      </p:pic>
      <p:pic>
        <p:nvPicPr>
          <p:cNvPr id="5" name="Picture 4" descr="Public Health Scotland logo">
            <a:extLst>
              <a:ext uri="{FF2B5EF4-FFF2-40B4-BE49-F238E27FC236}">
                <a16:creationId xmlns:a16="http://schemas.microsoft.com/office/drawing/2014/main" id="{605804BE-615F-4430-B408-90A8AA61A892}"/>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291619" y="466599"/>
            <a:ext cx="2053590" cy="762000"/>
          </a:xfrm>
          <a:prstGeom prst="rect">
            <a:avLst/>
          </a:prstGeom>
        </p:spPr>
      </p:pic>
      <p:pic>
        <p:nvPicPr>
          <p:cNvPr id="6" name="Picture 5" descr="A drawing of a face&#10;&#10;Description automatically generated">
            <a:extLst>
              <a:ext uri="{FF2B5EF4-FFF2-40B4-BE49-F238E27FC236}">
                <a16:creationId xmlns:a16="http://schemas.microsoft.com/office/drawing/2014/main" id="{11393BBC-BCF6-44EF-B405-3D7C77ED0CAB}"/>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7183973" y="1393059"/>
            <a:ext cx="1600835" cy="418465"/>
          </a:xfrm>
          <a:prstGeom prst="rect">
            <a:avLst/>
          </a:prstGeom>
        </p:spPr>
      </p:pic>
      <p:pic>
        <p:nvPicPr>
          <p:cNvPr id="7" name="Picture 6">
            <a:extLst>
              <a:ext uri="{FF2B5EF4-FFF2-40B4-BE49-F238E27FC236}">
                <a16:creationId xmlns:a16="http://schemas.microsoft.com/office/drawing/2014/main" id="{345D9EC6-D68D-4ED7-B5F5-AA914122CF0E}"/>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4401204" y="508525"/>
            <a:ext cx="2572261" cy="733055"/>
          </a:xfrm>
          <a:prstGeom prst="rect">
            <a:avLst/>
          </a:prstGeom>
        </p:spPr>
      </p:pic>
    </p:spTree>
    <p:extLst>
      <p:ext uri="{BB962C8B-B14F-4D97-AF65-F5344CB8AC3E}">
        <p14:creationId xmlns:p14="http://schemas.microsoft.com/office/powerpoint/2010/main" val="39212353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9: Population based survival of children, aged 0-14 years, diagnosed with chronic myeloproliferative diseases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10</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7" name="Content Placeholder 6" descr="Chart shows survival curves for children (aged 0 to 14 years) diagnosed with chronic myeloproliferative diseases in the UK between 1997 and 2016.  There are four curves, one each for diagnosis periods 1997 to 2001, 2002 to 2006, 2007 to 2011 and 2012 to 2016.  ">
            <a:extLst>
              <a:ext uri="{FF2B5EF4-FFF2-40B4-BE49-F238E27FC236}">
                <a16:creationId xmlns:a16="http://schemas.microsoft.com/office/drawing/2014/main" id="{7ED227A3-742F-423E-8ED3-41D8D6A3148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1723" y="1844824"/>
            <a:ext cx="8029575" cy="3878693"/>
          </a:xfrm>
        </p:spPr>
      </p:pic>
    </p:spTree>
    <p:extLst>
      <p:ext uri="{BB962C8B-B14F-4D97-AF65-F5344CB8AC3E}">
        <p14:creationId xmlns:p14="http://schemas.microsoft.com/office/powerpoint/2010/main" val="34052099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10: Population based survival of children, aged 0-14 years, diagnosed with chronic myeloid leukaemia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11</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7" name="Content Placeholder 6" descr="Chart shows survival curves for children (aged 0-14 years) diagnosed with chronic myeloid leukaemia in the UK between 1997 and 2016.  There are two curves, one each for diagnosis periods 1997 to 2006 and 2007 to 2016.">
            <a:extLst>
              <a:ext uri="{FF2B5EF4-FFF2-40B4-BE49-F238E27FC236}">
                <a16:creationId xmlns:a16="http://schemas.microsoft.com/office/drawing/2014/main" id="{B0FBCDC0-EB78-490D-AC4F-B462A493A08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6401" y="1831842"/>
            <a:ext cx="8029575" cy="3878693"/>
          </a:xfrm>
        </p:spPr>
      </p:pic>
    </p:spTree>
    <p:extLst>
      <p:ext uri="{BB962C8B-B14F-4D97-AF65-F5344CB8AC3E}">
        <p14:creationId xmlns:p14="http://schemas.microsoft.com/office/powerpoint/2010/main" val="3896561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11: Population based survival of children, aged 0-14 years, diagnosed with other chronic myeloproliferative diseases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12</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7" name="Content Placeholder 6" descr="Chart shows survival curves for children (aged 0-14 years) diagnosed with other chronic myeloproliferative diseases in the UK between 1997 and 2016.  There is one curve for diagnosis periods 1997 to 2016.">
            <a:extLst>
              <a:ext uri="{FF2B5EF4-FFF2-40B4-BE49-F238E27FC236}">
                <a16:creationId xmlns:a16="http://schemas.microsoft.com/office/drawing/2014/main" id="{9FA71183-8BAC-4AF7-9AEB-9D163A99B75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2702" y="1824540"/>
            <a:ext cx="8029575" cy="3878693"/>
          </a:xfrm>
        </p:spPr>
      </p:pic>
    </p:spTree>
    <p:extLst>
      <p:ext uri="{BB962C8B-B14F-4D97-AF65-F5344CB8AC3E}">
        <p14:creationId xmlns:p14="http://schemas.microsoft.com/office/powerpoint/2010/main" val="37107135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12: Population based survival of children, aged 0-14 years, diagnosed with myelodysplastic syndrome and other myeloproliferative diseases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13</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7" name="Content Placeholder 6" descr="Chart shows survival curves for children (aged 0 to 14 years) diagnosed with myelodysplastic syndrome and other myeloproliferative diseases  in the UK between 1997 and 2016.  There are four curves, one each for diagnosis periods 1997 to 2001, 2002 to 2006, 2007 to 2011 and 2012 to 2016.  ">
            <a:extLst>
              <a:ext uri="{FF2B5EF4-FFF2-40B4-BE49-F238E27FC236}">
                <a16:creationId xmlns:a16="http://schemas.microsoft.com/office/drawing/2014/main" id="{24ECE960-5710-47E1-9FEA-046A45921EF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1127" y="1855372"/>
            <a:ext cx="8029575" cy="3878693"/>
          </a:xfrm>
        </p:spPr>
      </p:pic>
    </p:spTree>
    <p:extLst>
      <p:ext uri="{BB962C8B-B14F-4D97-AF65-F5344CB8AC3E}">
        <p14:creationId xmlns:p14="http://schemas.microsoft.com/office/powerpoint/2010/main" val="1822537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13: Population based survival of children, aged 0-14 years, diagnosed with myelodysplastic syndrome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14</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7" name="Content Placeholder 6" descr="Chart shows survival curves for children (aged 0 to 14 years) diagnosed with myelodysplastic syndrome in the UK between 1997 and 2016.  There are four curves, one each for diagnosis periods 1997 to 2001, 2002 to 2006, 2007 to 2011 and 2012 to 2016.  ">
            <a:extLst>
              <a:ext uri="{FF2B5EF4-FFF2-40B4-BE49-F238E27FC236}">
                <a16:creationId xmlns:a16="http://schemas.microsoft.com/office/drawing/2014/main" id="{2464B28F-7BD7-4D4B-8917-B626AEFF44A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2702" y="1835088"/>
            <a:ext cx="8029575" cy="3878693"/>
          </a:xfrm>
        </p:spPr>
      </p:pic>
    </p:spTree>
    <p:extLst>
      <p:ext uri="{BB962C8B-B14F-4D97-AF65-F5344CB8AC3E}">
        <p14:creationId xmlns:p14="http://schemas.microsoft.com/office/powerpoint/2010/main" val="29362682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14: Population based survival of children, aged 0-14 years, diagnosed with juvenile myelomonocytic leukaemia and chronic myelomonocytic leukaemia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15</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7" name="Content Placeholder 6" descr="Chart shows survival curves for children (aged 0 to 14 years) diagnosed with juvenile myelomonocytic leukaemia and chronic myelomonocytic leukaemia in the UK between 1997 and 2016.  There are two curves, one each for diagnosis periods 1997 to 2006 and 2007 to 2016.">
            <a:extLst>
              <a:ext uri="{FF2B5EF4-FFF2-40B4-BE49-F238E27FC236}">
                <a16:creationId xmlns:a16="http://schemas.microsoft.com/office/drawing/2014/main" id="{2C819391-EADC-4F04-9E9D-77766D3B2EE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2702" y="1841984"/>
            <a:ext cx="8029575" cy="3876346"/>
          </a:xfrm>
        </p:spPr>
      </p:pic>
    </p:spTree>
    <p:extLst>
      <p:ext uri="{BB962C8B-B14F-4D97-AF65-F5344CB8AC3E}">
        <p14:creationId xmlns:p14="http://schemas.microsoft.com/office/powerpoint/2010/main" val="12787454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15: Population based survival of children, aged 0-14, years diagnosed with unspecified and other specified </a:t>
            </a:r>
            <a:r>
              <a:rPr lang="en-GB" sz="2000" dirty="0" err="1"/>
              <a:t>leukaemias</a:t>
            </a:r>
            <a:r>
              <a:rPr lang="en-GB" sz="2000" dirty="0"/>
              <a:t>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16</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7" name="Content Placeholder 6" descr="Chart shows survival curves for children (aged 0 to 14 years) diagnosed with unspecified and other specified leukaemias in the UK between 1997 and 2016. There are two curves, one each for diagnosis periods 1997 to 2006 and 2007 to 2016.">
            <a:extLst>
              <a:ext uri="{FF2B5EF4-FFF2-40B4-BE49-F238E27FC236}">
                <a16:creationId xmlns:a16="http://schemas.microsoft.com/office/drawing/2014/main" id="{BF207941-6D88-4D59-9A22-3CD49F0E0E6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1723" y="1844824"/>
            <a:ext cx="8029575" cy="3878693"/>
          </a:xfrm>
        </p:spPr>
      </p:pic>
    </p:spTree>
    <p:extLst>
      <p:ext uri="{BB962C8B-B14F-4D97-AF65-F5344CB8AC3E}">
        <p14:creationId xmlns:p14="http://schemas.microsoft.com/office/powerpoint/2010/main" val="27209352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16: Population based survival of children, aged 0-14 years, diagnosed with lymphomas and reticuloendothelial neoplasms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17</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7" name="Content Placeholder 6" descr="Chart shows survival curves for children (aged 0 to 14 years) diagnosed with lymphomas and reticuloendothelial neoplasms in the UK between 1997 and 2016.  There are four curves, one each for diagnosis periods 1997 to 2001, 2002 to 2006, 2007 to 2011 and 2012 to 2016.  ">
            <a:extLst>
              <a:ext uri="{FF2B5EF4-FFF2-40B4-BE49-F238E27FC236}">
                <a16:creationId xmlns:a16="http://schemas.microsoft.com/office/drawing/2014/main" id="{FF4EE623-E7A6-4433-B83E-7C564E83236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7213" y="1843666"/>
            <a:ext cx="8029575" cy="3878693"/>
          </a:xfrm>
        </p:spPr>
      </p:pic>
    </p:spTree>
    <p:extLst>
      <p:ext uri="{BB962C8B-B14F-4D97-AF65-F5344CB8AC3E}">
        <p14:creationId xmlns:p14="http://schemas.microsoft.com/office/powerpoint/2010/main" val="35378277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17: Population based survival of children, aged 0-14 years, diagnosed with Hodgkin lymphoma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18</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7" name="Content Placeholder 6" descr="Chart shows survival curves for children (aged 0 to 14 years) diagnosed with Hodgkin lymphoma in the UK between 1997 and 2016.  There are four curves, one each for diagnosis periods 1997 to 2001, 2002 to 2006, 2007 to 2011 and 2012 to 2016.  ">
            <a:extLst>
              <a:ext uri="{FF2B5EF4-FFF2-40B4-BE49-F238E27FC236}">
                <a16:creationId xmlns:a16="http://schemas.microsoft.com/office/drawing/2014/main" id="{D6818EAF-C48E-4353-9D9E-FCEC21C35E1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7213" y="1843666"/>
            <a:ext cx="8029575" cy="3878693"/>
          </a:xfrm>
        </p:spPr>
      </p:pic>
    </p:spTree>
    <p:extLst>
      <p:ext uri="{BB962C8B-B14F-4D97-AF65-F5344CB8AC3E}">
        <p14:creationId xmlns:p14="http://schemas.microsoft.com/office/powerpoint/2010/main" val="13764942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18: Population based survival of children, aged 0-14 years, diagnosed with precursor cell lymphomas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19</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9" name="Content Placeholder 8" descr="Chart shows survival curves for children (aged 0 to 14 years) diagnosed with precursor cell lymphomas  in the UK between 1997 and 2016.  There are four curves, one each for diagnosis periods 1997 to 2001, 2002 to 2006, 2007 to 2011 and 2012 to 2016.  ">
            <a:extLst>
              <a:ext uri="{FF2B5EF4-FFF2-40B4-BE49-F238E27FC236}">
                <a16:creationId xmlns:a16="http://schemas.microsoft.com/office/drawing/2014/main" id="{77293938-0225-4518-8387-87B387CD7D8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0004" y="1844824"/>
            <a:ext cx="8029575" cy="3878693"/>
          </a:xfrm>
        </p:spPr>
      </p:pic>
    </p:spTree>
    <p:extLst>
      <p:ext uri="{BB962C8B-B14F-4D97-AF65-F5344CB8AC3E}">
        <p14:creationId xmlns:p14="http://schemas.microsoft.com/office/powerpoint/2010/main" val="2707014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1: Population based survival of children, aged 0-14 years, diagnosed with cancer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2</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8" name="Content Placeholder 7" descr="Chart shows survival curves for children (aged 0 to 14 years) diagnosed with any type of cancer in the UK between 1997 and 2016.  There are four curves, one each for diagnosis periods 1997 to 2001, 2002 to 2006, 2007 to 2011 and 2012 to 2016.  ">
            <a:extLst>
              <a:ext uri="{FF2B5EF4-FFF2-40B4-BE49-F238E27FC236}">
                <a16:creationId xmlns:a16="http://schemas.microsoft.com/office/drawing/2014/main" id="{714452D5-6856-4C94-B84F-57DD60D3F48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7213" y="1843666"/>
            <a:ext cx="8029575" cy="3878693"/>
          </a:xfrm>
        </p:spPr>
      </p:pic>
    </p:spTree>
    <p:extLst>
      <p:ext uri="{BB962C8B-B14F-4D97-AF65-F5344CB8AC3E}">
        <p14:creationId xmlns:p14="http://schemas.microsoft.com/office/powerpoint/2010/main" val="23912642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19: Population based survival of children, aged 0-14 years, diagnosed with mature B-cell lymphomas (excluding Burkitt lymphoma)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20</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8" name="Content Placeholder 7" descr="Chart shows survival curves for children (aged 0 to 14 years) diagnosed with mature B-cell lymphomas in the UK between 1997 and 2016.  There are four curves, one each for diagnosis periods 1997 to 2001, 2002 to 2006, 2007 to 2011 and 2012 to 2016.  ">
            <a:extLst>
              <a:ext uri="{FF2B5EF4-FFF2-40B4-BE49-F238E27FC236}">
                <a16:creationId xmlns:a16="http://schemas.microsoft.com/office/drawing/2014/main" id="{48083242-20D1-4516-B79F-37BAFCB9B1D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7213" y="1843666"/>
            <a:ext cx="8029575" cy="3878693"/>
          </a:xfrm>
        </p:spPr>
      </p:pic>
    </p:spTree>
    <p:extLst>
      <p:ext uri="{BB962C8B-B14F-4D97-AF65-F5344CB8AC3E}">
        <p14:creationId xmlns:p14="http://schemas.microsoft.com/office/powerpoint/2010/main" val="37836509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20: Population based survival of children, aged 0-14 years, diagnosed with mature T-cell and NK-cell lymphomas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21</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9" name="Content Placeholder 8" descr="Chart shows survival curves for children (aged 0 to 14 years) diagnosed with mature T-cell and NK-cell lymphomas in the UK between 1997 and 2016.  There are four curves, one each for diagnosis periods 1997 to 2001, 2002 to 2006, 2007 to 2011 and 2012 to 2016.  ">
            <a:extLst>
              <a:ext uri="{FF2B5EF4-FFF2-40B4-BE49-F238E27FC236}">
                <a16:creationId xmlns:a16="http://schemas.microsoft.com/office/drawing/2014/main" id="{78CD0113-5D30-467B-AA30-6D8075085EF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1723" y="1844824"/>
            <a:ext cx="8029575" cy="3878693"/>
          </a:xfrm>
        </p:spPr>
      </p:pic>
    </p:spTree>
    <p:extLst>
      <p:ext uri="{BB962C8B-B14F-4D97-AF65-F5344CB8AC3E}">
        <p14:creationId xmlns:p14="http://schemas.microsoft.com/office/powerpoint/2010/main" val="39708999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21: Population based survival of children, aged 0-14 years, diagnosed with non-Hodgkin lymphomas NOS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22</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9" name="Content Placeholder 8" descr="Chart shows survival curves for children (aged 0 to 14 years) diagnosed with non-Hodgkin lymphomas NOS in the UK between 1997 and 2016. There are two curves, one each for diagnosis periods 1997 to 2006 and 2007 to 2016.">
            <a:extLst>
              <a:ext uri="{FF2B5EF4-FFF2-40B4-BE49-F238E27FC236}">
                <a16:creationId xmlns:a16="http://schemas.microsoft.com/office/drawing/2014/main" id="{9FD2DF96-AFF3-4770-9DFD-2A0A956D455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1723" y="1844824"/>
            <a:ext cx="8029575" cy="3878693"/>
          </a:xfrm>
        </p:spPr>
      </p:pic>
    </p:spTree>
    <p:extLst>
      <p:ext uri="{BB962C8B-B14F-4D97-AF65-F5344CB8AC3E}">
        <p14:creationId xmlns:p14="http://schemas.microsoft.com/office/powerpoint/2010/main" val="29043404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22: Population based survival of children, aged 0-14 years, diagnosed with non-Hodgkin lymphoma (incl. Burkitt lymphoma)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23</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9" name="Content Placeholder 8" descr="Chart shows survival curves for children (aged 0 to 14 years) diagnosed with non-Hodgkin lymphoma (including Burkitt lymphoma) in the UK between 1997 and 2016.  There are four curves, one each for diagnosis periods 1997 to 2001, 2002 to 2006, 2007 to 2011 and 2012 to 2016.  ">
            <a:extLst>
              <a:ext uri="{FF2B5EF4-FFF2-40B4-BE49-F238E27FC236}">
                <a16:creationId xmlns:a16="http://schemas.microsoft.com/office/drawing/2014/main" id="{E973AE85-167C-411B-921B-395D739E103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568" y="1844824"/>
            <a:ext cx="8029575" cy="3878693"/>
          </a:xfrm>
        </p:spPr>
      </p:pic>
    </p:spTree>
    <p:extLst>
      <p:ext uri="{BB962C8B-B14F-4D97-AF65-F5344CB8AC3E}">
        <p14:creationId xmlns:p14="http://schemas.microsoft.com/office/powerpoint/2010/main" val="32260901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23: Population based survival of children, aged 0-14 years, diagnosed with Burkitt lymphoma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24</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9" name="Content Placeholder 8" descr="Chart shows survival curves for children (aged 0 to 14 years) diagnosed with Burkitt lymphoma in the UK between 1997 and 2016.  There are four curves, one each for diagnosis periods 1997 to 2001, 2002 to 2006, 2007 to 2011 and 2012 to 2016.  ">
            <a:extLst>
              <a:ext uri="{FF2B5EF4-FFF2-40B4-BE49-F238E27FC236}">
                <a16:creationId xmlns:a16="http://schemas.microsoft.com/office/drawing/2014/main" id="{E74C1056-8228-4CBC-A0F0-6063CCFC9AE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5576" y="1772816"/>
            <a:ext cx="8029575" cy="3878693"/>
          </a:xfrm>
        </p:spPr>
      </p:pic>
    </p:spTree>
    <p:extLst>
      <p:ext uri="{BB962C8B-B14F-4D97-AF65-F5344CB8AC3E}">
        <p14:creationId xmlns:p14="http://schemas.microsoft.com/office/powerpoint/2010/main" val="39728933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24: Population based survival of children, aged 0-14 years, diagnosed with miscellaneous lymphoreticular neoplasms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25</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7" name="Content Placeholder 6" descr="Chart shows survival curves for children (aged 0 to 14 years) diagnosed with miscellaneous lymphoreticular neoplasms in the UK between 1997 and 2016.  There is one curve for the diagnosis period 1997 to 2016.">
            <a:extLst>
              <a:ext uri="{FF2B5EF4-FFF2-40B4-BE49-F238E27FC236}">
                <a16:creationId xmlns:a16="http://schemas.microsoft.com/office/drawing/2014/main" id="{B0A4E313-EBF5-47A5-BA0D-002CF1EA0C1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1844013"/>
            <a:ext cx="8029575" cy="3878693"/>
          </a:xfrm>
        </p:spPr>
      </p:pic>
    </p:spTree>
    <p:extLst>
      <p:ext uri="{BB962C8B-B14F-4D97-AF65-F5344CB8AC3E}">
        <p14:creationId xmlns:p14="http://schemas.microsoft.com/office/powerpoint/2010/main" val="37923862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25: Population based survival of children, aged 0-14 years, diagnosed with unspecified lymphomas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26</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7" name="Content Placeholder 6" descr="Chart shows survival curves for children (aged 0 to 14 years) diagnosed with unspecified lymphomas in the UK between 1997 to 2016.  There is one curve for the diagnosis period 1997 to 2016.">
            <a:extLst>
              <a:ext uri="{FF2B5EF4-FFF2-40B4-BE49-F238E27FC236}">
                <a16:creationId xmlns:a16="http://schemas.microsoft.com/office/drawing/2014/main" id="{375EF8B5-409A-42CB-A0A4-214CD06F61A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2702" y="1772816"/>
            <a:ext cx="8029575" cy="3878693"/>
          </a:xfrm>
        </p:spPr>
      </p:pic>
    </p:spTree>
    <p:extLst>
      <p:ext uri="{BB962C8B-B14F-4D97-AF65-F5344CB8AC3E}">
        <p14:creationId xmlns:p14="http://schemas.microsoft.com/office/powerpoint/2010/main" val="9826856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26: Population based survival of children, aged 0-14 years, diagnosed with CNS and miscellaneous intracranial and intraspinal neoplasms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27</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7" name="Content Placeholder 6" descr="Chart shows survival curves for children (aged 0 to 14 years) diagnosed with CNS and miscellaneous intracranial and intraspinal neoplasms in the UK between 1997 and 2016.  There are four curves, one each for diagnosis periods 1997 to 2001, 2002 to 2006, 2007 to 2011 and 2012 to 2016.  ">
            <a:extLst>
              <a:ext uri="{FF2B5EF4-FFF2-40B4-BE49-F238E27FC236}">
                <a16:creationId xmlns:a16="http://schemas.microsoft.com/office/drawing/2014/main" id="{77DED06F-6F96-451C-A8B0-DC98F013AF5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7213" y="1843666"/>
            <a:ext cx="8029575" cy="3878693"/>
          </a:xfrm>
        </p:spPr>
      </p:pic>
    </p:spTree>
    <p:extLst>
      <p:ext uri="{BB962C8B-B14F-4D97-AF65-F5344CB8AC3E}">
        <p14:creationId xmlns:p14="http://schemas.microsoft.com/office/powerpoint/2010/main" val="21830524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27: Population based survival of children, aged 0-14 years, diagnosed with Ependymomas and choroid plexus tumour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28</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7" name="Content Placeholder 6" descr="Chart shows survival curves for children (aged 0 to 14 years) diagnosed with Ependymomas and choroid plexus tumour  in the UK between 1997 and 2016.  There are four curves, one each for diagnosis periods 1997 to 2001, 2002 to 2006, 2007 to 2011 and 2012 to 2016.  ">
            <a:extLst>
              <a:ext uri="{FF2B5EF4-FFF2-40B4-BE49-F238E27FC236}">
                <a16:creationId xmlns:a16="http://schemas.microsoft.com/office/drawing/2014/main" id="{74DFE39F-DFA6-45F1-94FF-484FDFF5461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2702" y="1844824"/>
            <a:ext cx="8029575" cy="3878693"/>
          </a:xfrm>
        </p:spPr>
      </p:pic>
    </p:spTree>
    <p:extLst>
      <p:ext uri="{BB962C8B-B14F-4D97-AF65-F5344CB8AC3E}">
        <p14:creationId xmlns:p14="http://schemas.microsoft.com/office/powerpoint/2010/main" val="38313572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28: Population based survival of children, aged 0-14 years, diagnosed with ependymomas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29</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9" name="Content Placeholder 8" descr="Chart shows survival curves for children (aged 0 to 14 years) diagnosed with ependymomas in the UK between 1997 and 2016.  There are four curves, one each for diagnosis periods 1997 to 2001, 2002 to 2006, 2007 to 2011 and 2012 to 2016.  ">
            <a:extLst>
              <a:ext uri="{FF2B5EF4-FFF2-40B4-BE49-F238E27FC236}">
                <a16:creationId xmlns:a16="http://schemas.microsoft.com/office/drawing/2014/main" id="{EE4C6A4A-A48B-4387-8ABE-D1206F17E81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2702" y="1842593"/>
            <a:ext cx="8029575" cy="3878693"/>
          </a:xfrm>
        </p:spPr>
      </p:pic>
    </p:spTree>
    <p:extLst>
      <p:ext uri="{BB962C8B-B14F-4D97-AF65-F5344CB8AC3E}">
        <p14:creationId xmlns:p14="http://schemas.microsoft.com/office/powerpoint/2010/main" val="3661804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2: Population based survival of children, aged 0-14 years, diagnosed with </a:t>
            </a:r>
            <a:r>
              <a:rPr lang="en-GB" sz="2000" dirty="0" err="1"/>
              <a:t>leukaemias</a:t>
            </a:r>
            <a:r>
              <a:rPr lang="en-GB" sz="2000" dirty="0"/>
              <a:t>, myeloproliferative diseases, and myelodysplastic diseases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3</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7" name="Content Placeholder 6" descr="Chart shows survival curves for children (aged 0 to 14 years) diagnosed with leukaemias, myeloproliferative diseases, and myelodysplastic diseases in the UK between 1997 and 2016.  There are four curves, one each for diagnosis periods 1997 to 2001, 2002 to 2006, 2007 to 2011 and 2012 to 2016.  ">
            <a:extLst>
              <a:ext uri="{FF2B5EF4-FFF2-40B4-BE49-F238E27FC236}">
                <a16:creationId xmlns:a16="http://schemas.microsoft.com/office/drawing/2014/main" id="{72E25E26-5E39-4FEB-8855-27803EC9502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3481" y="1844824"/>
            <a:ext cx="8029575" cy="3878693"/>
          </a:xfrm>
        </p:spPr>
      </p:pic>
    </p:spTree>
    <p:extLst>
      <p:ext uri="{BB962C8B-B14F-4D97-AF65-F5344CB8AC3E}">
        <p14:creationId xmlns:p14="http://schemas.microsoft.com/office/powerpoint/2010/main" val="1616389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29: Population based survival of children, aged 0-14 years, diagnosed with choroid plexus carcinoma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30</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7" name="Content Placeholder 6" descr="Chart shows survival curves for children (aged 0 to 14 years) diagnosed with choroid plexus carcinoma in the UK between 1997 and 2016.  There is one curve for the diagnosis period 1997 to 2016.">
            <a:extLst>
              <a:ext uri="{FF2B5EF4-FFF2-40B4-BE49-F238E27FC236}">
                <a16:creationId xmlns:a16="http://schemas.microsoft.com/office/drawing/2014/main" id="{5DBEE66D-0219-47AC-8688-04BEADA5538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2702" y="1844824"/>
            <a:ext cx="8029575" cy="3878693"/>
          </a:xfrm>
        </p:spPr>
      </p:pic>
    </p:spTree>
    <p:extLst>
      <p:ext uri="{BB962C8B-B14F-4D97-AF65-F5344CB8AC3E}">
        <p14:creationId xmlns:p14="http://schemas.microsoft.com/office/powerpoint/2010/main" val="11005949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30: Population based survival of children, aged 0-14 years, diagnosed with choroid plexus papilloma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31</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7" name="Content Placeholder 6" descr="Chart shows survival curves for children (aged 0 to 14 years) diagnosed with choroid plexus papilloma in the UK between 1997 and 2016.  There are two curves, one each for diagnosis periods 1997 to 2006 and 2007 to 2016.">
            <a:extLst>
              <a:ext uri="{FF2B5EF4-FFF2-40B4-BE49-F238E27FC236}">
                <a16:creationId xmlns:a16="http://schemas.microsoft.com/office/drawing/2014/main" id="{4F8BAA58-8AD8-4B00-94BF-D68F48AD663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1828191"/>
            <a:ext cx="8029575" cy="3878693"/>
          </a:xfrm>
        </p:spPr>
      </p:pic>
    </p:spTree>
    <p:extLst>
      <p:ext uri="{BB962C8B-B14F-4D97-AF65-F5344CB8AC3E}">
        <p14:creationId xmlns:p14="http://schemas.microsoft.com/office/powerpoint/2010/main" val="33490362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31: Population based survival of children, aged 0-14 years, diagnosed with </a:t>
            </a:r>
            <a:r>
              <a:rPr lang="en-GB" sz="2000" dirty="0" err="1"/>
              <a:t>astrocytomas</a:t>
            </a:r>
            <a:r>
              <a:rPr lang="en-GB" sz="2000" dirty="0"/>
              <a:t>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32</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7" name="Content Placeholder 6" descr="Chart shows survival curves for children (aged 0 to 14 years) diagnosed with astrocytomas in the UK between 1997 and 2016.  There are four curves, one each for diagnosis periods 1997 to 2001, 2002 to 2006, 2007 to 2011 and 2012 to 2016.  ">
            <a:extLst>
              <a:ext uri="{FF2B5EF4-FFF2-40B4-BE49-F238E27FC236}">
                <a16:creationId xmlns:a16="http://schemas.microsoft.com/office/drawing/2014/main" id="{5C386DB1-2F72-4CA7-BB86-5DCCB186E59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7213" y="1843666"/>
            <a:ext cx="8029575" cy="3878693"/>
          </a:xfrm>
        </p:spPr>
      </p:pic>
    </p:spTree>
    <p:extLst>
      <p:ext uri="{BB962C8B-B14F-4D97-AF65-F5344CB8AC3E}">
        <p14:creationId xmlns:p14="http://schemas.microsoft.com/office/powerpoint/2010/main" val="22131587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32: Population based survival of children, aged 0-14 years, diagnosed with pilocytic astrocytoma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33</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9" name="Content Placeholder 8" descr="Chart shows survival curves for children (aged 0 to 14 years) diagnosed with pilocytic astrocytoma in the UK between 1997 and 2016.  There are four curves, one each for diagnosis periods 1997 to 2001, 2002 to 2006, 2007 to 2011 and 2012 to 2016.  ">
            <a:extLst>
              <a:ext uri="{FF2B5EF4-FFF2-40B4-BE49-F238E27FC236}">
                <a16:creationId xmlns:a16="http://schemas.microsoft.com/office/drawing/2014/main" id="{096FA6E8-CEBF-4C10-B703-075A7F1C488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7213" y="1843666"/>
            <a:ext cx="8029575" cy="3878693"/>
          </a:xfrm>
        </p:spPr>
      </p:pic>
    </p:spTree>
    <p:extLst>
      <p:ext uri="{BB962C8B-B14F-4D97-AF65-F5344CB8AC3E}">
        <p14:creationId xmlns:p14="http://schemas.microsoft.com/office/powerpoint/2010/main" val="24744218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33: Population based survival of children, aged 0-14 years, diagnosed with other </a:t>
            </a:r>
            <a:r>
              <a:rPr lang="en-GB" sz="2000" dirty="0" err="1"/>
              <a:t>astrocytomas</a:t>
            </a:r>
            <a:r>
              <a:rPr lang="en-GB" sz="2000" dirty="0"/>
              <a:t>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34</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9" name="Content Placeholder 8" descr="Chart shows survival curves for children (aged 0 to 14 years) diagnosed with other astrocytomas in the UK between 1997 and 2016. There are four curves, one each for diagnosis periods 1997 to 2001, 2002 to 2006, 2007 to 2011 and 2012 to 2016.  ">
            <a:extLst>
              <a:ext uri="{FF2B5EF4-FFF2-40B4-BE49-F238E27FC236}">
                <a16:creationId xmlns:a16="http://schemas.microsoft.com/office/drawing/2014/main" id="{659D2D02-FBFD-449E-8DEF-F6D6DB4E86C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568" y="1772816"/>
            <a:ext cx="8029575" cy="3878693"/>
          </a:xfrm>
        </p:spPr>
      </p:pic>
    </p:spTree>
    <p:extLst>
      <p:ext uri="{BB962C8B-B14F-4D97-AF65-F5344CB8AC3E}">
        <p14:creationId xmlns:p14="http://schemas.microsoft.com/office/powerpoint/2010/main" val="29898712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34: Population based survival of children, aged 0-14 years, diagnosed with intracranial and intraspinal embryonal tumours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35</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7" name="Content Placeholder 6" descr="Chart shows survival curves for children (aged 0 to 14 years) diagnosed with intracranial and intraspinal embryonal tumours in the UK between 1997 and 2016.  There are four curves, one each for diagnosis periods 1997 to 2001, 2002 to 2006, 2007 to 2011 and 2012 to 2016.  ">
            <a:extLst>
              <a:ext uri="{FF2B5EF4-FFF2-40B4-BE49-F238E27FC236}">
                <a16:creationId xmlns:a16="http://schemas.microsoft.com/office/drawing/2014/main" id="{046B97A2-9A96-4AF7-8CF7-E3031C00AE9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7213" y="1843666"/>
            <a:ext cx="8029575" cy="3878693"/>
          </a:xfrm>
        </p:spPr>
      </p:pic>
    </p:spTree>
    <p:extLst>
      <p:ext uri="{BB962C8B-B14F-4D97-AF65-F5344CB8AC3E}">
        <p14:creationId xmlns:p14="http://schemas.microsoft.com/office/powerpoint/2010/main" val="27082574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35: Population based survival of children, aged 0-14 years, diagnosed with medulloblastoma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36</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9" name="Content Placeholder 8" descr="Chart shows survival curves for children (aged 0 to 14 years) diagnosed with medulloblastoma in the UK between 1997 and 2016.  There are four curves, one each for diagnosis periods 1997 to 2001, 2002 to 2006, 2007 to 2011 and 2012 to 2016.  ">
            <a:extLst>
              <a:ext uri="{FF2B5EF4-FFF2-40B4-BE49-F238E27FC236}">
                <a16:creationId xmlns:a16="http://schemas.microsoft.com/office/drawing/2014/main" id="{227FF256-3FE4-4FFB-AE1B-50E84B63C58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3366" y="1831437"/>
            <a:ext cx="8029575" cy="3878693"/>
          </a:xfrm>
        </p:spPr>
      </p:pic>
    </p:spTree>
    <p:extLst>
      <p:ext uri="{BB962C8B-B14F-4D97-AF65-F5344CB8AC3E}">
        <p14:creationId xmlns:p14="http://schemas.microsoft.com/office/powerpoint/2010/main" val="5767024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36: Population based survival of children, aged 0-14 years, diagnosed with CNS embryonal tumour NOS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37</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9" name="Content Placeholder 8" descr="Chart shows survival curves for children (aged 0 to 14 years) diagnosed with CNS embryonal tumour NOS  in the UK between 1997 and 2016.  There are four curves, one each for diagnosis periods 1997 to 2001, 2002 to 2006, 2007 to 2011 and 2012 to 2016.  ">
            <a:extLst>
              <a:ext uri="{FF2B5EF4-FFF2-40B4-BE49-F238E27FC236}">
                <a16:creationId xmlns:a16="http://schemas.microsoft.com/office/drawing/2014/main" id="{CD9CFA5B-0C5F-4A34-86CB-07AC40010CA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2702" y="1844824"/>
            <a:ext cx="8029575" cy="3878693"/>
          </a:xfrm>
        </p:spPr>
      </p:pic>
    </p:spTree>
    <p:extLst>
      <p:ext uri="{BB962C8B-B14F-4D97-AF65-F5344CB8AC3E}">
        <p14:creationId xmlns:p14="http://schemas.microsoft.com/office/powerpoint/2010/main" val="16922610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37: Population based survival of children, aged 0-14 years, diagnosed with atypical teratoid/rhabdoid tumour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38</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9" name="Content Placeholder 8" descr="Chart shows survival curves for children (aged 0 to 14 years) diagnosed with atypical teratoid/rhabdoid tumour in the UK between 1997 and 2016.  There are two curves, one each for diagnosis periods 1997 to 2006 and 2007 to 2016.">
            <a:extLst>
              <a:ext uri="{FF2B5EF4-FFF2-40B4-BE49-F238E27FC236}">
                <a16:creationId xmlns:a16="http://schemas.microsoft.com/office/drawing/2014/main" id="{BC0EE1D5-BF8C-4237-8D11-1F3C1955176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7213" y="1843666"/>
            <a:ext cx="8029575" cy="3878693"/>
          </a:xfrm>
        </p:spPr>
      </p:pic>
    </p:spTree>
    <p:extLst>
      <p:ext uri="{BB962C8B-B14F-4D97-AF65-F5344CB8AC3E}">
        <p14:creationId xmlns:p14="http://schemas.microsoft.com/office/powerpoint/2010/main" val="37265450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38: Population based survival of children, aged 0-14 years, diagnosed with other gliomas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39</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7" name="Content Placeholder 6" descr="Chart shows survival curves for children (aged 0 to 14 years) diagnosed with other gliomas in the UK between 1997 and 2016.  There are four curves, one each for diagnosis periods 1997 to 2001, 2002 to 2006, 2007 to 2011 and 2012 to 2016.  ">
            <a:extLst>
              <a:ext uri="{FF2B5EF4-FFF2-40B4-BE49-F238E27FC236}">
                <a16:creationId xmlns:a16="http://schemas.microsoft.com/office/drawing/2014/main" id="{6787D5C6-5A89-486B-BE2E-F4930CBE451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7213" y="1843666"/>
            <a:ext cx="8029575" cy="3878693"/>
          </a:xfrm>
        </p:spPr>
      </p:pic>
    </p:spTree>
    <p:extLst>
      <p:ext uri="{BB962C8B-B14F-4D97-AF65-F5344CB8AC3E}">
        <p14:creationId xmlns:p14="http://schemas.microsoft.com/office/powerpoint/2010/main" val="2075807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3: Population based survival of children, aged 0-14 years, diagnosed with lymphoid </a:t>
            </a:r>
            <a:r>
              <a:rPr lang="en-GB" sz="2000" dirty="0" err="1"/>
              <a:t>leukaemias</a:t>
            </a:r>
            <a:r>
              <a:rPr lang="en-GB" sz="2000" dirty="0"/>
              <a:t>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4</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7" name="Content Placeholder 6" descr="Chart shows survival curves for children (aged 0 to 14 years) diagnosed with lymphoid leukaemias in the UK between 1997 and 2016.  There are four curves, one each for diagnosis periods 1997 to 2001, 2002 to 2006, 2007 to 2011 and 2012 to 2016.  ">
            <a:extLst>
              <a:ext uri="{FF2B5EF4-FFF2-40B4-BE49-F238E27FC236}">
                <a16:creationId xmlns:a16="http://schemas.microsoft.com/office/drawing/2014/main" id="{3577D1D6-5E05-4FAD-861C-7DA8AFB7A39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1723" y="1844824"/>
            <a:ext cx="8029575" cy="3878693"/>
          </a:xfrm>
        </p:spPr>
      </p:pic>
    </p:spTree>
    <p:extLst>
      <p:ext uri="{BB962C8B-B14F-4D97-AF65-F5344CB8AC3E}">
        <p14:creationId xmlns:p14="http://schemas.microsoft.com/office/powerpoint/2010/main" val="27118453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39: Population based survival of children, aged 0-14 years, diagnosed with oligodendrogliomas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40</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9" name="Content Placeholder 8" descr="Chart shows survival curves for children (aged 0 to 14 years) diagnosed with oligodendrogliomas in the UK between 1997 and 2016.  There is one curve for the diagnosis period 1997 to 2016.">
            <a:extLst>
              <a:ext uri="{FF2B5EF4-FFF2-40B4-BE49-F238E27FC236}">
                <a16:creationId xmlns:a16="http://schemas.microsoft.com/office/drawing/2014/main" id="{AA9CF6C4-FF1F-48CD-B009-2CFD002E8E9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2702" y="1834682"/>
            <a:ext cx="8029575" cy="3878693"/>
          </a:xfrm>
        </p:spPr>
      </p:pic>
    </p:spTree>
    <p:extLst>
      <p:ext uri="{BB962C8B-B14F-4D97-AF65-F5344CB8AC3E}">
        <p14:creationId xmlns:p14="http://schemas.microsoft.com/office/powerpoint/2010/main" val="11356256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40: Population based survival of children, aged 0-14 years, diagnosed with mixed and unspecified gliomas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41</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9" name="Content Placeholder 8" descr="Chart shows survival curves for children (aged 0 to 14 years) diagnosed with mixed and unspecified gliomas in the UK between 1997 and 2016.  There are four curves, one each for diagnosis periods 1997 to 2001, 2002 to 2006, 2007 to 2011 and 2012 to 2016.  ">
            <a:extLst>
              <a:ext uri="{FF2B5EF4-FFF2-40B4-BE49-F238E27FC236}">
                <a16:creationId xmlns:a16="http://schemas.microsoft.com/office/drawing/2014/main" id="{4AB19DF4-B8B8-4807-8F22-34BBA348BF7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1723" y="1857197"/>
            <a:ext cx="8029575" cy="3878693"/>
          </a:xfrm>
        </p:spPr>
      </p:pic>
    </p:spTree>
    <p:extLst>
      <p:ext uri="{BB962C8B-B14F-4D97-AF65-F5344CB8AC3E}">
        <p14:creationId xmlns:p14="http://schemas.microsoft.com/office/powerpoint/2010/main" val="35768374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41: Population based survival of children, aged 0-14 years, diagnosed with other specified intracranial and intraspinal neoplasms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42</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7" name="Content Placeholder 6" descr="Chart shows survival curves for children (aged 0 to 14 years) diagnosed with other specified intracranial and intraspinal neoplasms in the UK between 1997 and 2016.  There are four curves, one each for diagnosis periods 1997 to 2001, 2002 to 2006, 2007 to 2011 and 2012 to 2016.  ">
            <a:extLst>
              <a:ext uri="{FF2B5EF4-FFF2-40B4-BE49-F238E27FC236}">
                <a16:creationId xmlns:a16="http://schemas.microsoft.com/office/drawing/2014/main" id="{940028C5-21C6-4C05-B058-FA0232D0A37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7212" y="1865919"/>
            <a:ext cx="8029575" cy="3878693"/>
          </a:xfrm>
        </p:spPr>
      </p:pic>
    </p:spTree>
    <p:extLst>
      <p:ext uri="{BB962C8B-B14F-4D97-AF65-F5344CB8AC3E}">
        <p14:creationId xmlns:p14="http://schemas.microsoft.com/office/powerpoint/2010/main" val="16328808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42: Population based survival of children, aged 0-14 years, diagnosed with pituitary adenomas and carcinomas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43</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r>
              <a:rPr lang="en-GB" b="1" dirty="0"/>
              <a:t> </a:t>
            </a:r>
            <a:endParaRPr lang="en-US" sz="1000" dirty="0"/>
          </a:p>
        </p:txBody>
      </p:sp>
      <p:pic>
        <p:nvPicPr>
          <p:cNvPr id="9" name="Content Placeholder 8" descr="Chart shows survival curves for children (aged 0 to 14 years) diagnosed with pituitary adenomas and carcinomas in the UK between 1997 and 2016. There is one curve for the diagnosis period 1997 to 2016.">
            <a:extLst>
              <a:ext uri="{FF2B5EF4-FFF2-40B4-BE49-F238E27FC236}">
                <a16:creationId xmlns:a16="http://schemas.microsoft.com/office/drawing/2014/main" id="{5B9A861E-8B7F-4AC5-8001-E906F3BFF30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7870" y="1844621"/>
            <a:ext cx="8029575" cy="3878693"/>
          </a:xfrm>
        </p:spPr>
      </p:pic>
    </p:spTree>
    <p:extLst>
      <p:ext uri="{BB962C8B-B14F-4D97-AF65-F5344CB8AC3E}">
        <p14:creationId xmlns:p14="http://schemas.microsoft.com/office/powerpoint/2010/main" val="35136433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43: Population based survival of children, aged 0-14 years, diagnosed with tumours of the </a:t>
            </a:r>
            <a:r>
              <a:rPr lang="en-GB" sz="2000" dirty="0" err="1"/>
              <a:t>sellar</a:t>
            </a:r>
            <a:r>
              <a:rPr lang="en-GB" sz="2000" dirty="0"/>
              <a:t> region (craniopharyngiomas)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44</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8" name="Content Placeholder 7" descr="Chart shows survival curves for children (aged 0 to 14 years) diagnosed with tumours of the sellar region (craniopharyngiomas) in the UK between 1997 and 2016.  There are four curves, one each for diagnosis periods 1997 to 2001, 2002 to 2006, 2007 to 2011 and 2012 to 2016.  ">
            <a:extLst>
              <a:ext uri="{FF2B5EF4-FFF2-40B4-BE49-F238E27FC236}">
                <a16:creationId xmlns:a16="http://schemas.microsoft.com/office/drawing/2014/main" id="{C5F6D1F5-F995-49D4-AD68-54FCA9387D3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3298" y="1820686"/>
            <a:ext cx="8029575" cy="3878693"/>
          </a:xfrm>
        </p:spPr>
      </p:pic>
    </p:spTree>
    <p:extLst>
      <p:ext uri="{BB962C8B-B14F-4D97-AF65-F5344CB8AC3E}">
        <p14:creationId xmlns:p14="http://schemas.microsoft.com/office/powerpoint/2010/main" val="21388853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44: Population based survival of children, aged 0-14 years, diagnosed with pineal parenchymal tumours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45</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9" name="Content Placeholder 8" descr="Chart shows survival curves for children (aged 0 to 14 years) diagnosed with pineal parenchymal tumours in the UK between 1997 and 2016. There are two curves, one each for diagnosis periods 1997 to 2006 and 2007 to 2016.">
            <a:extLst>
              <a:ext uri="{FF2B5EF4-FFF2-40B4-BE49-F238E27FC236}">
                <a16:creationId xmlns:a16="http://schemas.microsoft.com/office/drawing/2014/main" id="{701DD0C2-173E-4A1E-82B9-7433643A9B2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1723" y="1844824"/>
            <a:ext cx="8029575" cy="3878693"/>
          </a:xfrm>
        </p:spPr>
      </p:pic>
    </p:spTree>
    <p:extLst>
      <p:ext uri="{BB962C8B-B14F-4D97-AF65-F5344CB8AC3E}">
        <p14:creationId xmlns:p14="http://schemas.microsoft.com/office/powerpoint/2010/main" val="23475993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45: Population based survival of children, aged 0-14 years, diagnosed with neuronal and mixed neuronal glial tumours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46</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8" name="Content Placeholder 7" descr="Chart shows survival curves for children (aged 0 to 14 years) diagnosed with neuronal and mixed neuronal glial tumours in the UK between 1997 and 2016.  There are four curves, one each for diagnosis periods 1997 to 2001, 2002 to 2006, 2007 to 2011 and 2012 to 2016.  ">
            <a:extLst>
              <a:ext uri="{FF2B5EF4-FFF2-40B4-BE49-F238E27FC236}">
                <a16:creationId xmlns:a16="http://schemas.microsoft.com/office/drawing/2014/main" id="{33959943-4717-409D-80CF-D539D86E866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2702" y="1844824"/>
            <a:ext cx="8029575" cy="3878693"/>
          </a:xfrm>
        </p:spPr>
      </p:pic>
    </p:spTree>
    <p:extLst>
      <p:ext uri="{BB962C8B-B14F-4D97-AF65-F5344CB8AC3E}">
        <p14:creationId xmlns:p14="http://schemas.microsoft.com/office/powerpoint/2010/main" val="19887890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46: Population based survival of children, aged 0-14 years, diagnosed with meningiomas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47</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9" name="Content Placeholder 8" descr="Chart shows survival curves for children (aged 0 to 14 years) diagnosed with meningiomas in the UK between 1997 and 2016.  There are two curves, one each for diagnosis periods 1997 to 2006 and 2007 to 2016.">
            <a:extLst>
              <a:ext uri="{FF2B5EF4-FFF2-40B4-BE49-F238E27FC236}">
                <a16:creationId xmlns:a16="http://schemas.microsoft.com/office/drawing/2014/main" id="{BA9D37A0-0210-43A7-AED4-1EB2F79ACEC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8904" y="1844824"/>
            <a:ext cx="8029575" cy="3878693"/>
          </a:xfrm>
        </p:spPr>
      </p:pic>
    </p:spTree>
    <p:extLst>
      <p:ext uri="{BB962C8B-B14F-4D97-AF65-F5344CB8AC3E}">
        <p14:creationId xmlns:p14="http://schemas.microsoft.com/office/powerpoint/2010/main" val="13058513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47: Population based survival of children, aged 0-14 years, diagnosed with unspecified intracranial and intraspinal neoplasms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48</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7" name="Content Placeholder 6" descr="Chart shows survival curves for children (aged 0 to 14 years) diagnosed with unspecified intracranial and intraspinal neoplasms in the UK between 1997 and 2016.  There are four curves, one each for diagnosis periods 1997 to 2001, 2002 to 2006, 2007 to 2011 and 2012 to 2016.  ">
            <a:extLst>
              <a:ext uri="{FF2B5EF4-FFF2-40B4-BE49-F238E27FC236}">
                <a16:creationId xmlns:a16="http://schemas.microsoft.com/office/drawing/2014/main" id="{22F8318D-AAD0-481A-9FB6-51B718EB8D6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7213" y="1843666"/>
            <a:ext cx="8029575" cy="3878693"/>
          </a:xfrm>
        </p:spPr>
      </p:pic>
    </p:spTree>
    <p:extLst>
      <p:ext uri="{BB962C8B-B14F-4D97-AF65-F5344CB8AC3E}">
        <p14:creationId xmlns:p14="http://schemas.microsoft.com/office/powerpoint/2010/main" val="917402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48: Population based survival of children, aged 0-14 years, diagnosed with brain stem gliomas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49</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9" name="Content Placeholder 8" descr="Chart shows survival curves for children (aged 0 to 14 years) diagnosed with brain stem gliomas in the UK between 1997 and 2016.  There are four curves, one each for diagnosis periods 1997 to 2001, 2002 to 2006, 2007 to 2011 and 2012 to 2016.  ">
            <a:extLst>
              <a:ext uri="{FF2B5EF4-FFF2-40B4-BE49-F238E27FC236}">
                <a16:creationId xmlns:a16="http://schemas.microsoft.com/office/drawing/2014/main" id="{442D1A38-0BD8-4603-806F-A6A197F4169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2702" y="1834276"/>
            <a:ext cx="8029575" cy="3878693"/>
          </a:xfrm>
        </p:spPr>
      </p:pic>
    </p:spTree>
    <p:extLst>
      <p:ext uri="{BB962C8B-B14F-4D97-AF65-F5344CB8AC3E}">
        <p14:creationId xmlns:p14="http://schemas.microsoft.com/office/powerpoint/2010/main" val="2430524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4: Population based survival of children, aged 0-14 years, diagnosed with precursor cell </a:t>
            </a:r>
            <a:r>
              <a:rPr lang="en-GB" sz="2000" dirty="0" err="1"/>
              <a:t>leukaemias</a:t>
            </a:r>
            <a:r>
              <a:rPr lang="en-GB" sz="2000" dirty="0"/>
              <a:t>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5</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8" name="Content Placeholder 7" descr="Chart shows survival curves for children (aged 0 to 14 years) diagnosed with precursor cell leukaemias in the UK between 1997 and 2016.  There are four curves, one each for diagnosis periods 1997 to 2001, 2002 to 2006, 2007 to 2011 and 2012 to 2016.  ">
            <a:extLst>
              <a:ext uri="{FF2B5EF4-FFF2-40B4-BE49-F238E27FC236}">
                <a16:creationId xmlns:a16="http://schemas.microsoft.com/office/drawing/2014/main" id="{2DCCAE48-4A74-4D6E-AE56-14F6974C3B5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7213" y="1844824"/>
            <a:ext cx="8029575" cy="3878693"/>
          </a:xfrm>
        </p:spPr>
      </p:pic>
    </p:spTree>
    <p:extLst>
      <p:ext uri="{BB962C8B-B14F-4D97-AF65-F5344CB8AC3E}">
        <p14:creationId xmlns:p14="http://schemas.microsoft.com/office/powerpoint/2010/main" val="25255097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49: Population based survival of children, aged 0-14 years, diagnosed with optic glioma tumours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50</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9" name="Content Placeholder 8" descr="Chart shows survival curves for children (aged 0 to 14 years) diagnosed with optic glioma tumours in the UK between 1997 and 2016.  There are four curves, one each for diagnosis periods 1997 to 2001, 2002 to 2006, 2007 to 2011 and 2012 to 2016.  ">
            <a:extLst>
              <a:ext uri="{FF2B5EF4-FFF2-40B4-BE49-F238E27FC236}">
                <a16:creationId xmlns:a16="http://schemas.microsoft.com/office/drawing/2014/main" id="{89EDAE82-203F-4F5E-B044-B122A419BED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7213" y="1843666"/>
            <a:ext cx="8029575" cy="3878693"/>
          </a:xfrm>
        </p:spPr>
      </p:pic>
    </p:spTree>
    <p:extLst>
      <p:ext uri="{BB962C8B-B14F-4D97-AF65-F5344CB8AC3E}">
        <p14:creationId xmlns:p14="http://schemas.microsoft.com/office/powerpoint/2010/main" val="3806302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50: Population based survival of children, aged 0-14 years, diagnosed with neuroblastoma and other peripheral nervous cell tumours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51</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7" name="Content Placeholder 6" descr="Chart shows survival curves for children (aged 0 to 14 years) diagnosed with neuroblastoma and other peripheral nervous cell tumours in the UK between 1997 and 2016.  There are four curves, one each for diagnosis periods 1997 to 2001, 2002 to 2006, 2007 to 2011 and 2012 to 2016.  ">
            <a:extLst>
              <a:ext uri="{FF2B5EF4-FFF2-40B4-BE49-F238E27FC236}">
                <a16:creationId xmlns:a16="http://schemas.microsoft.com/office/drawing/2014/main" id="{599AACFA-15FB-4CDF-B6EF-F773E87CA3D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1844824"/>
            <a:ext cx="8029575" cy="3878693"/>
          </a:xfrm>
        </p:spPr>
      </p:pic>
    </p:spTree>
    <p:extLst>
      <p:ext uri="{BB962C8B-B14F-4D97-AF65-F5344CB8AC3E}">
        <p14:creationId xmlns:p14="http://schemas.microsoft.com/office/powerpoint/2010/main" val="1098263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51: Population based survival of children, aged 0-14 years, diagnosed with neuroblastoma and </a:t>
            </a:r>
            <a:r>
              <a:rPr lang="en-GB" sz="2000" dirty="0" err="1"/>
              <a:t>ganglioneuroblastoma</a:t>
            </a:r>
            <a:r>
              <a:rPr lang="en-GB" sz="2000" dirty="0"/>
              <a:t>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52</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7" name="Content Placeholder 6" descr="Chart shows survival curves for children (aged 0 to 14 years) diagnosed with neuroblastoma and ganglioneuroblastoma in the UK between 1997 and 2016.  There are four curves, one each for diagnosis periods 1997 to 2001, 2002 to 2006, 2007 to 2011 and 2012 to 2016.  ">
            <a:extLst>
              <a:ext uri="{FF2B5EF4-FFF2-40B4-BE49-F238E27FC236}">
                <a16:creationId xmlns:a16="http://schemas.microsoft.com/office/drawing/2014/main" id="{FA38E039-B2A3-4FD3-B282-C0F54B65144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9599" y="1844824"/>
            <a:ext cx="8029575" cy="3878693"/>
          </a:xfrm>
        </p:spPr>
      </p:pic>
    </p:spTree>
    <p:extLst>
      <p:ext uri="{BB962C8B-B14F-4D97-AF65-F5344CB8AC3E}">
        <p14:creationId xmlns:p14="http://schemas.microsoft.com/office/powerpoint/2010/main" val="30437988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52: Population based survival of children, aged under one year, diagnosed with neuroblastoma and </a:t>
            </a:r>
            <a:r>
              <a:rPr lang="en-GB" sz="2000" dirty="0" err="1"/>
              <a:t>ganglioneuroblastoma</a:t>
            </a:r>
            <a:r>
              <a:rPr lang="en-GB" sz="2000" dirty="0"/>
              <a:t>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53</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9" name="Content Placeholder 8" descr="Chart shows survival curves for children aged under one year diagnosed with neuroblastoma and ganglioneuroblastoma in the UK between 1997 and 2016.  There are four curves, one each for diagnosis periods 1997 to 2001, 2002 to 2006, 2007 to 2011 and 2012 to 2016.  ">
            <a:extLst>
              <a:ext uri="{FF2B5EF4-FFF2-40B4-BE49-F238E27FC236}">
                <a16:creationId xmlns:a16="http://schemas.microsoft.com/office/drawing/2014/main" id="{2A944551-DC52-45C4-8928-BEA87307692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7213" y="1843666"/>
            <a:ext cx="8029575" cy="3878693"/>
          </a:xfrm>
        </p:spPr>
      </p:pic>
    </p:spTree>
    <p:extLst>
      <p:ext uri="{BB962C8B-B14F-4D97-AF65-F5344CB8AC3E}">
        <p14:creationId xmlns:p14="http://schemas.microsoft.com/office/powerpoint/2010/main" val="22470578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53: Population based survival of children, aged 1-14 years, diagnosed with neuroblastoma and </a:t>
            </a:r>
            <a:r>
              <a:rPr lang="en-GB" sz="2000" dirty="0" err="1"/>
              <a:t>ganglioneuroblastoma</a:t>
            </a:r>
            <a:r>
              <a:rPr lang="en-GB" sz="2000" dirty="0"/>
              <a:t>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54</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8" name="Content Placeholder 7" descr="Chart shows survival curves for children aged one to 14 years diagnosed with neuroblastoma and ganglioneuroblastoma in the UK between 1997 and 2016.  There are four curves, one each for diagnosis periods 1997 to 2001, 2002 to 2006, 2007 to 2011 and 2012 to 2016.  ">
            <a:extLst>
              <a:ext uri="{FF2B5EF4-FFF2-40B4-BE49-F238E27FC236}">
                <a16:creationId xmlns:a16="http://schemas.microsoft.com/office/drawing/2014/main" id="{F56AE1AF-603D-4C72-8E96-7183A2AEEE9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2702" y="1836102"/>
            <a:ext cx="8029575" cy="3878693"/>
          </a:xfrm>
        </p:spPr>
      </p:pic>
    </p:spTree>
    <p:extLst>
      <p:ext uri="{BB962C8B-B14F-4D97-AF65-F5344CB8AC3E}">
        <p14:creationId xmlns:p14="http://schemas.microsoft.com/office/powerpoint/2010/main" val="41012621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54: Population based survival of children, aged 0-14 years, diagnosed with retinoblastoma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55</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7" name="Content Placeholder 6" descr="Chart shows survival curves for children (aged 0 to 14 years) diagnosed with retinoblastoma in the UK between 1997 and 2016.  There are four curves, one each for diagnosis periods 1997 to 2001, 2002 to 2006, 2007 to 2011 and 2012 to 2016.  ">
            <a:extLst>
              <a:ext uri="{FF2B5EF4-FFF2-40B4-BE49-F238E27FC236}">
                <a16:creationId xmlns:a16="http://schemas.microsoft.com/office/drawing/2014/main" id="{A805D8B5-D312-4AD7-B6BC-BAD5D7A173E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2702" y="1838942"/>
            <a:ext cx="8029575" cy="3878693"/>
          </a:xfrm>
        </p:spPr>
      </p:pic>
    </p:spTree>
    <p:extLst>
      <p:ext uri="{BB962C8B-B14F-4D97-AF65-F5344CB8AC3E}">
        <p14:creationId xmlns:p14="http://schemas.microsoft.com/office/powerpoint/2010/main" val="37126766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55: Population based survival of children, aged 0-14 years, diagnosed with renal tumours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56</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7" name="Content Placeholder 6" descr="Chart shows survival curves for children (aged 0 to 14 years) diagnosed with renal tumours in the UK between 1997 and 2016.  There are four curves, one each for diagnosis periods 1997 to 2001, 2002 to 2006, 2007 to 2011 and 2012 to 2016.  ">
            <a:extLst>
              <a:ext uri="{FF2B5EF4-FFF2-40B4-BE49-F238E27FC236}">
                <a16:creationId xmlns:a16="http://schemas.microsoft.com/office/drawing/2014/main" id="{3124E961-5B7A-4030-A91C-C72CCFB46CE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7213" y="1843666"/>
            <a:ext cx="8029575" cy="3878693"/>
          </a:xfrm>
        </p:spPr>
      </p:pic>
    </p:spTree>
    <p:extLst>
      <p:ext uri="{BB962C8B-B14F-4D97-AF65-F5344CB8AC3E}">
        <p14:creationId xmlns:p14="http://schemas.microsoft.com/office/powerpoint/2010/main" val="9464122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56: Population based survival of children, aged 0-14 years, diagnosed with nephroblastoma and other nonepithelial renal tumours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57</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7" name="Content Placeholder 6" descr="Chart shows survival curves for children (aged 0 to 14 years) diagnosed with nephroblastoma and other nonepithelial renal tumours in the UK between 1997 and 2016.  There are four curves, one each for diagnosis periods 1997 to 2001, 2002 to 2006, 2007 to 2011 and 2012 to 2016.  ">
            <a:extLst>
              <a:ext uri="{FF2B5EF4-FFF2-40B4-BE49-F238E27FC236}">
                <a16:creationId xmlns:a16="http://schemas.microsoft.com/office/drawing/2014/main" id="{6AC2D07A-1CB3-4C1F-9E18-2735CEF8A1A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7213" y="1843666"/>
            <a:ext cx="8029575" cy="3878693"/>
          </a:xfrm>
        </p:spPr>
      </p:pic>
    </p:spTree>
    <p:extLst>
      <p:ext uri="{BB962C8B-B14F-4D97-AF65-F5344CB8AC3E}">
        <p14:creationId xmlns:p14="http://schemas.microsoft.com/office/powerpoint/2010/main" val="30204721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57: Population based survival of children, aged 0-14 years, diagnosed with nephroblastoma (Wilms tumour)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58</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9" name="Content Placeholder 8" descr="Chart shows survival curves for children (aged 0 to 14 years) diagnosed with nephroblastoma (Wilms tumour) in the UK between 1997 and 2016.  There are four curves, one each for diagnosis periods 1997 to 2001, 2002 to 2006, 2007 to 2011 and 2012 to 2016.  ">
            <a:extLst>
              <a:ext uri="{FF2B5EF4-FFF2-40B4-BE49-F238E27FC236}">
                <a16:creationId xmlns:a16="http://schemas.microsoft.com/office/drawing/2014/main" id="{5AF169E1-8DF6-42D6-9006-81297367801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2702" y="1844824"/>
            <a:ext cx="8029575" cy="3878693"/>
          </a:xfrm>
        </p:spPr>
      </p:pic>
    </p:spTree>
    <p:extLst>
      <p:ext uri="{BB962C8B-B14F-4D97-AF65-F5344CB8AC3E}">
        <p14:creationId xmlns:p14="http://schemas.microsoft.com/office/powerpoint/2010/main" val="40324820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58: Population based survival of children, aged 0-14 years, diagnosed with kidney sarcomas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59</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8" name="Content Placeholder 7" descr="Chart shows survival curves for children (aged 0 to 14 years) diagnosed with kidney sarcomas in the UK between 1997 and 2016.  There is one curve for the diagnosis period 1997 to 2016.">
            <a:extLst>
              <a:ext uri="{FF2B5EF4-FFF2-40B4-BE49-F238E27FC236}">
                <a16:creationId xmlns:a16="http://schemas.microsoft.com/office/drawing/2014/main" id="{C67C31CA-D200-461A-A6A8-954ED9B52E1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1723" y="1844824"/>
            <a:ext cx="8029575" cy="3878693"/>
          </a:xfrm>
        </p:spPr>
      </p:pic>
    </p:spTree>
    <p:extLst>
      <p:ext uri="{BB962C8B-B14F-4D97-AF65-F5344CB8AC3E}">
        <p14:creationId xmlns:p14="http://schemas.microsoft.com/office/powerpoint/2010/main" val="1051228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5: Population based survival of children, aged under one year, diagnosed with precursor cell </a:t>
            </a:r>
            <a:r>
              <a:rPr lang="en-GB" sz="2000" dirty="0" err="1"/>
              <a:t>leukaemias</a:t>
            </a:r>
            <a:r>
              <a:rPr lang="en-GB" sz="2000" dirty="0"/>
              <a:t>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6</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8" name="Content Placeholder 7" descr="Chart shows survival curves for children aged under one year diagnosed with precursor cell leukaemias in the UK between 1997 and 2016.  There are four curves, one each for diagnosis periods 1997 to 2001, 2002 to 2006, 2007 to 2011 and 2012 to 2016.  ">
            <a:extLst>
              <a:ext uri="{FF2B5EF4-FFF2-40B4-BE49-F238E27FC236}">
                <a16:creationId xmlns:a16="http://schemas.microsoft.com/office/drawing/2014/main" id="{3EA97A8A-2D58-4EFE-B586-D5A26B36D9E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4325" y="1844824"/>
            <a:ext cx="8029575" cy="3878693"/>
          </a:xfrm>
        </p:spPr>
      </p:pic>
    </p:spTree>
    <p:extLst>
      <p:ext uri="{BB962C8B-B14F-4D97-AF65-F5344CB8AC3E}">
        <p14:creationId xmlns:p14="http://schemas.microsoft.com/office/powerpoint/2010/main" val="73952522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59: Population based survival of children, aged 0-14 years, diagnosed with hepatic tumours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60</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7" name="Content Placeholder 6" descr="Chart shows survival curves for children (aged 0 to 14 years) diagnosed with hepatic tumours in the UK between 1997 and 2016.  There are four curves, one each for diagnosis periods 1997 to 2001, 2002 to 2006, 2007 to 2011 and 2012 to 2016.  ">
            <a:extLst>
              <a:ext uri="{FF2B5EF4-FFF2-40B4-BE49-F238E27FC236}">
                <a16:creationId xmlns:a16="http://schemas.microsoft.com/office/drawing/2014/main" id="{8D5A3D93-E1B6-4A22-A707-B00819404A7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3189" y="1844824"/>
            <a:ext cx="8029575" cy="3878693"/>
          </a:xfrm>
        </p:spPr>
      </p:pic>
    </p:spTree>
    <p:extLst>
      <p:ext uri="{BB962C8B-B14F-4D97-AF65-F5344CB8AC3E}">
        <p14:creationId xmlns:p14="http://schemas.microsoft.com/office/powerpoint/2010/main" val="76165276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60: Population based survival of children, aged 0-14 years, diagnosed with hepatoblastoma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61</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r>
              <a:rPr lang="en-GB" dirty="0"/>
              <a:t>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7" name="Content Placeholder 6" descr="Chart shows survival curves for children (aged 0 to 14 years) diagnosed with hepatoblastoma in the UK between 1997 and 2016.  There are four curves, one each for diagnosis periods 1997 to 2001, 2002 to 2006, 2007 to 2011 and 2012 to 2016.  ">
            <a:extLst>
              <a:ext uri="{FF2B5EF4-FFF2-40B4-BE49-F238E27FC236}">
                <a16:creationId xmlns:a16="http://schemas.microsoft.com/office/drawing/2014/main" id="{5253F5C4-06E2-400E-80B8-9BD781503D7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7213" y="1843666"/>
            <a:ext cx="8029575" cy="3878693"/>
          </a:xfrm>
        </p:spPr>
      </p:pic>
    </p:spTree>
    <p:extLst>
      <p:ext uri="{BB962C8B-B14F-4D97-AF65-F5344CB8AC3E}">
        <p14:creationId xmlns:p14="http://schemas.microsoft.com/office/powerpoint/2010/main" val="274404563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61: Population based survival of children, aged 0-14 years, diagnosed with hepatic carcinomas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62</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7" name="Content Placeholder 6" descr="Chart shows survival curves for children (aged 0 to 14 years) diagnosed with hepatic carcinomas in the UK between 1997 and 2016.  There is one curve for the diagnosis period 1997 to 2016.">
            <a:extLst>
              <a:ext uri="{FF2B5EF4-FFF2-40B4-BE49-F238E27FC236}">
                <a16:creationId xmlns:a16="http://schemas.microsoft.com/office/drawing/2014/main" id="{C4E3C6BC-B0C9-4C21-85BB-BD289EDA202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3298" y="1862065"/>
            <a:ext cx="8029575" cy="3878693"/>
          </a:xfrm>
        </p:spPr>
      </p:pic>
    </p:spTree>
    <p:extLst>
      <p:ext uri="{BB962C8B-B14F-4D97-AF65-F5344CB8AC3E}">
        <p14:creationId xmlns:p14="http://schemas.microsoft.com/office/powerpoint/2010/main" val="27820593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62: Population based survival of children, aged 0-14 years, diagnosed with malignant bone tumours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63</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7" name="Content Placeholder 6" descr="Chart shows survival curves for children (aged 0 to 14 years) diagnosed with malignant bone tumours in the UK between 1997 and 2016.  There are four curves, one each for diagnosis periods 1997 to 2001, 2002 to 2006, 2007 to 2011 and 2012 to 2016.  ">
            <a:extLst>
              <a:ext uri="{FF2B5EF4-FFF2-40B4-BE49-F238E27FC236}">
                <a16:creationId xmlns:a16="http://schemas.microsoft.com/office/drawing/2014/main" id="{2528CC25-3419-4EAD-AE6D-68BF772469E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7058" y="1844824"/>
            <a:ext cx="8029575" cy="3878693"/>
          </a:xfrm>
        </p:spPr>
      </p:pic>
    </p:spTree>
    <p:extLst>
      <p:ext uri="{BB962C8B-B14F-4D97-AF65-F5344CB8AC3E}">
        <p14:creationId xmlns:p14="http://schemas.microsoft.com/office/powerpoint/2010/main" val="292882163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63: Population based survival of children, aged 0-14 years, diagnosed with osteosarcomas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64</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7" name="Content Placeholder 6" descr="Chart shows survival curves for children (aged 0 to 14 years) diagnosed with osteosarcomas in the UK between 1997 and 2016.  There are four curves, one each for diagnosis periods 1997 to 2001, 2002 to 2006, 2007 to 2011 and 2012 to 2016.  ">
            <a:extLst>
              <a:ext uri="{FF2B5EF4-FFF2-40B4-BE49-F238E27FC236}">
                <a16:creationId xmlns:a16="http://schemas.microsoft.com/office/drawing/2014/main" id="{5C4ED685-E37A-4F5E-8BAB-A03D90C6C1F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4467" y="1844824"/>
            <a:ext cx="8029575" cy="3878693"/>
          </a:xfrm>
        </p:spPr>
      </p:pic>
    </p:spTree>
    <p:extLst>
      <p:ext uri="{BB962C8B-B14F-4D97-AF65-F5344CB8AC3E}">
        <p14:creationId xmlns:p14="http://schemas.microsoft.com/office/powerpoint/2010/main" val="289894877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64: Population based survival of children, aged 0-14 years, diagnosed with Ewing tumour and related sarcomas of bone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65</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7" name="Content Placeholder 6" descr="Chart shows survival curves for children (aged 0 to 14 years) diagnosed with Ewing tumour and related sarcomas of bone in the UK between 1997 and 2016.  There are four curves, one each for diagnosis periods 1997 to 2001, 2002 to 2006, 2007 to 2011 and 2012 to 2016.  ">
            <a:extLst>
              <a:ext uri="{FF2B5EF4-FFF2-40B4-BE49-F238E27FC236}">
                <a16:creationId xmlns:a16="http://schemas.microsoft.com/office/drawing/2014/main" id="{90C8C2CE-49AC-4F1E-ACFE-A4A296A24AD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7213" y="1843666"/>
            <a:ext cx="8029575" cy="3878693"/>
          </a:xfrm>
        </p:spPr>
      </p:pic>
    </p:spTree>
    <p:extLst>
      <p:ext uri="{BB962C8B-B14F-4D97-AF65-F5344CB8AC3E}">
        <p14:creationId xmlns:p14="http://schemas.microsoft.com/office/powerpoint/2010/main" val="418626608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65: Population based survival of children, aged 0-14 years, diagnosed with other specified malignant bone tumours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66</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7" name="Content Placeholder 6" descr="Chart shows survival curves for children (aged 0 to 14 years) diagnosed with other specified malignant bone tumours in the UK between 1997 and 2016.  There is one curve for the diagnosis period 1997 to 2016.">
            <a:extLst>
              <a:ext uri="{FF2B5EF4-FFF2-40B4-BE49-F238E27FC236}">
                <a16:creationId xmlns:a16="http://schemas.microsoft.com/office/drawing/2014/main" id="{997AF7EE-403C-4B5F-8876-35DAD0FEF4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2702" y="1844824"/>
            <a:ext cx="8029575" cy="3878693"/>
          </a:xfrm>
        </p:spPr>
      </p:pic>
    </p:spTree>
    <p:extLst>
      <p:ext uri="{BB962C8B-B14F-4D97-AF65-F5344CB8AC3E}">
        <p14:creationId xmlns:p14="http://schemas.microsoft.com/office/powerpoint/2010/main" val="79656724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66: Population based survival of children, aged 0-14 years, diagnosed with soft tissue and other extraosseous sarcomas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67</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7" name="Content Placeholder 6" descr="Chart shows survival curves for children (aged 0 to 14 years) diagnosed with soft tissue and other extraosseous sarcomas in the UK between 1997 and 2016.  There are four curves, one each for diagnosis periods 1997 to 2001, 2002 to 2006, 2007 to 2011 and 2012 to 2016. ">
            <a:extLst>
              <a:ext uri="{FF2B5EF4-FFF2-40B4-BE49-F238E27FC236}">
                <a16:creationId xmlns:a16="http://schemas.microsoft.com/office/drawing/2014/main" id="{38482066-7BD5-4FB8-8084-BCC2E36F444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1723" y="1844824"/>
            <a:ext cx="8029575" cy="3878693"/>
          </a:xfrm>
        </p:spPr>
      </p:pic>
    </p:spTree>
    <p:extLst>
      <p:ext uri="{BB962C8B-B14F-4D97-AF65-F5344CB8AC3E}">
        <p14:creationId xmlns:p14="http://schemas.microsoft.com/office/powerpoint/2010/main" val="210899672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67: Population based survival of children, aged 0-14 years, diagnosed with Rhabdomyosarcomas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68</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7" name="Content Placeholder 6" descr="Chart shows survival curves for children (aged 0 to 14 years) diagnosed with Rhabdomyosarcomas in the UK between 1997 and 2016.  There are four curves, one each for diagnosis periods 1997 to 2001, 2002 to 2006, 2007 to 2011 and 2012 to 2016.  ">
            <a:extLst>
              <a:ext uri="{FF2B5EF4-FFF2-40B4-BE49-F238E27FC236}">
                <a16:creationId xmlns:a16="http://schemas.microsoft.com/office/drawing/2014/main" id="{D0BA1AF9-793D-4792-B5FF-11C02D67BE4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7103" y="1844824"/>
            <a:ext cx="8029575" cy="3878693"/>
          </a:xfrm>
        </p:spPr>
      </p:pic>
    </p:spTree>
    <p:extLst>
      <p:ext uri="{BB962C8B-B14F-4D97-AF65-F5344CB8AC3E}">
        <p14:creationId xmlns:p14="http://schemas.microsoft.com/office/powerpoint/2010/main" val="187411090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68: Population based survival of children, aged 0-14 years, diagnosed with embryonal rhabdomyosarcomas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69</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8" name="Content Placeholder 7" descr="Chart shows survival curves for children (aged 0 to 14 years) diagnosed with embryonal rhabdomyosarcomas in the UK between 1997 and 2016.  There are four curves, one each for diagnosis periods 1997 to 2001, 2002 to 2006, 2007 to 2011 and 2012 to 2016.  ">
            <a:extLst>
              <a:ext uri="{FF2B5EF4-FFF2-40B4-BE49-F238E27FC236}">
                <a16:creationId xmlns:a16="http://schemas.microsoft.com/office/drawing/2014/main" id="{987DAEB7-331D-4C0E-9B77-F65E08119B8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4048" y="1700808"/>
            <a:ext cx="8029575" cy="3878693"/>
          </a:xfrm>
        </p:spPr>
      </p:pic>
    </p:spTree>
    <p:extLst>
      <p:ext uri="{BB962C8B-B14F-4D97-AF65-F5344CB8AC3E}">
        <p14:creationId xmlns:p14="http://schemas.microsoft.com/office/powerpoint/2010/main" val="3096528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6: Population based survival of children, aged 1-14 years, diagnosed with precursor cell </a:t>
            </a:r>
            <a:r>
              <a:rPr lang="en-GB" sz="2000" dirty="0" err="1"/>
              <a:t>leukaemias</a:t>
            </a:r>
            <a:r>
              <a:rPr lang="en-GB" sz="2000" dirty="0"/>
              <a:t>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7</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13" name="Content Placeholder 12" descr="Chart shows survival curves for children children aged 1 to 14 years diagnosed with precursor cell leukaemias in the UK between 1997 and 2016.  There are four curves, one each for diagnosis periods 1997 to 2001, 2002 to 2006, 2007 to 2011 and 2012 to 2016.  ">
            <a:extLst>
              <a:ext uri="{FF2B5EF4-FFF2-40B4-BE49-F238E27FC236}">
                <a16:creationId xmlns:a16="http://schemas.microsoft.com/office/drawing/2014/main" id="{081DFE5D-9638-4C09-B7B6-6A04F5A46D2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2" y="1844824"/>
            <a:ext cx="8029575" cy="3878693"/>
          </a:xfrm>
        </p:spPr>
      </p:pic>
    </p:spTree>
    <p:extLst>
      <p:ext uri="{BB962C8B-B14F-4D97-AF65-F5344CB8AC3E}">
        <p14:creationId xmlns:p14="http://schemas.microsoft.com/office/powerpoint/2010/main" val="404372106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69: Population based survival of children, aged 0-14 years, diagnosed with alveolar rhabdomyosarcomas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70</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8" name="Content Placeholder 7" descr="Chart shows survival curves for children (aged 0 to 14 years) diagnosed with alveolar rhabdomyosarcomas in the UK between 1997 and 2016.  There are four curves, one each for diagnosis periods 1997 to 2001, 2002 to 2006, 2007 to 2011 and 2012 to 2016.  ">
            <a:extLst>
              <a:ext uri="{FF2B5EF4-FFF2-40B4-BE49-F238E27FC236}">
                <a16:creationId xmlns:a16="http://schemas.microsoft.com/office/drawing/2014/main" id="{81A05EE0-3799-4528-8354-43C8F44C573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7348" y="1844824"/>
            <a:ext cx="8029575" cy="3878693"/>
          </a:xfrm>
        </p:spPr>
      </p:pic>
    </p:spTree>
    <p:extLst>
      <p:ext uri="{BB962C8B-B14F-4D97-AF65-F5344CB8AC3E}">
        <p14:creationId xmlns:p14="http://schemas.microsoft.com/office/powerpoint/2010/main" val="153630408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70: Population based survival of children, aged 0-14 years, diagnosed with other and unspecified rhabdomyosarcomas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71</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8" name="Content Placeholder 7" descr="Chart shows survival curves for children (aged 0 to 14 years) diagnosed with other and unspecified rhabdomyosarcomas in the UK between 1997 and 2016. There are two curves, one each for diagnosis periods 1997 to 2006 and 2007 to 2016.">
            <a:extLst>
              <a:ext uri="{FF2B5EF4-FFF2-40B4-BE49-F238E27FC236}">
                <a16:creationId xmlns:a16="http://schemas.microsoft.com/office/drawing/2014/main" id="{70722423-362F-4AD5-9ABC-0AD879CD225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4697" y="1844824"/>
            <a:ext cx="8029575" cy="3878693"/>
          </a:xfrm>
        </p:spPr>
      </p:pic>
    </p:spTree>
    <p:extLst>
      <p:ext uri="{BB962C8B-B14F-4D97-AF65-F5344CB8AC3E}">
        <p14:creationId xmlns:p14="http://schemas.microsoft.com/office/powerpoint/2010/main" val="22140721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71: Population based survival of children, aged 0-14 years, diagnosed with </a:t>
            </a:r>
            <a:r>
              <a:rPr lang="en-GB" sz="2000" dirty="0" err="1"/>
              <a:t>fibrosarcomas</a:t>
            </a:r>
            <a:r>
              <a:rPr lang="en-GB" sz="2000" dirty="0"/>
              <a:t>, peripheral nerve sheath tumours and other fibrous neoplasms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72</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7" name="Content Placeholder 6" descr="Chart shows survival curves for children (aged 0 to 14 years) diagnosed with fibrosarcomas, peripheral nerve sheath tumours and other fibrous neoplasms in the UK between 1997 and 2016.  There are four curves, one each for diagnosis periods 1997 to 2001, 2002 to 2006, 2007 to 2011 and 2012 to 2016.  ">
            <a:extLst>
              <a:ext uri="{FF2B5EF4-FFF2-40B4-BE49-F238E27FC236}">
                <a16:creationId xmlns:a16="http://schemas.microsoft.com/office/drawing/2014/main" id="{1113A9FA-AF99-4B55-9CD5-1B7E06162A0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8248" y="1772816"/>
            <a:ext cx="8047240" cy="3877200"/>
          </a:xfrm>
        </p:spPr>
      </p:pic>
    </p:spTree>
    <p:extLst>
      <p:ext uri="{BB962C8B-B14F-4D97-AF65-F5344CB8AC3E}">
        <p14:creationId xmlns:p14="http://schemas.microsoft.com/office/powerpoint/2010/main" val="258841621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72: Population based survival of children, aged 0-14 years, diagnosed with fibroblastic and </a:t>
            </a:r>
            <a:r>
              <a:rPr lang="en-GB" sz="2000" dirty="0" err="1"/>
              <a:t>myofibroblastic</a:t>
            </a:r>
            <a:r>
              <a:rPr lang="en-GB" sz="2000" dirty="0"/>
              <a:t> tumours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73</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13" name="Content Placeholder 12" descr="Chart shows survival curves for children (aged 0 to 14 years) diagnosed with fibroblastic and myofibroblastic tumours in the UK between 1997 and 2016. There are two curves, one each for diagnosis periods 1997 to 2006 and 2007 to 2016.">
            <a:extLst>
              <a:ext uri="{FF2B5EF4-FFF2-40B4-BE49-F238E27FC236}">
                <a16:creationId xmlns:a16="http://schemas.microsoft.com/office/drawing/2014/main" id="{EF571708-61CC-461A-BBBF-F8EEC191974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4920" y="1844824"/>
            <a:ext cx="8029575" cy="3878693"/>
          </a:xfrm>
        </p:spPr>
      </p:pic>
    </p:spTree>
    <p:extLst>
      <p:ext uri="{BB962C8B-B14F-4D97-AF65-F5344CB8AC3E}">
        <p14:creationId xmlns:p14="http://schemas.microsoft.com/office/powerpoint/2010/main" val="18803310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73: Population based survival of children, aged 0-14 years, diagnosed with nerve sheath tumours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74</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9" name="Content Placeholder 8" descr="Chart shows survival curves for children (aged 0 to 14 years) diagnosed with nerve sheath tumours in the UK between 1997 and 2016.  There is one curve for the diagnosis period 1997 to 2016.">
            <a:extLst>
              <a:ext uri="{FF2B5EF4-FFF2-40B4-BE49-F238E27FC236}">
                <a16:creationId xmlns:a16="http://schemas.microsoft.com/office/drawing/2014/main" id="{E37C872C-D04D-4658-B9A6-823DBC2E8E7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2" y="1844824"/>
            <a:ext cx="8029575" cy="3878693"/>
          </a:xfrm>
        </p:spPr>
      </p:pic>
    </p:spTree>
    <p:extLst>
      <p:ext uri="{BB962C8B-B14F-4D97-AF65-F5344CB8AC3E}">
        <p14:creationId xmlns:p14="http://schemas.microsoft.com/office/powerpoint/2010/main" val="221433545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74: Population based survival of children, aged 0-14 years, diagnosed with Kaposi sarcoma and other specified soft tissue sarcomas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75</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7" name="Content Placeholder 6" descr="Chart shows survival curves for children (aged 0 to 14 years) diagnosed with Kaposi sarcoma and other specified soft tissue sarcomas in the UK between 1997 and 2016.  There are four curves, one each for diagnosis periods 1997 to 2001, 2002 to 2006, 2007 to 2011 and 2012 to 2016.  ">
            <a:extLst>
              <a:ext uri="{FF2B5EF4-FFF2-40B4-BE49-F238E27FC236}">
                <a16:creationId xmlns:a16="http://schemas.microsoft.com/office/drawing/2014/main" id="{D0659B7B-6F64-4DE1-B413-E9E5D9037EE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7213" y="1843666"/>
            <a:ext cx="8029575" cy="3878693"/>
          </a:xfrm>
        </p:spPr>
      </p:pic>
    </p:spTree>
    <p:extLst>
      <p:ext uri="{BB962C8B-B14F-4D97-AF65-F5344CB8AC3E}">
        <p14:creationId xmlns:p14="http://schemas.microsoft.com/office/powerpoint/2010/main" val="383955433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75: Population based survival of children, aged 0-14 years, diagnosed with extraosseous Ewing sarcoma family tumours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76</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9" name="Content Placeholder 8" descr="Chart shows survival curves for children (aged 0 to 14 years) diagnosed with extraosseous Ewing sarcoma family tumours  in the UK between 1997 and 2016.  There are four curves, one each for diagnosis periods 1997 to 2001, 2002 to 2006, 2007 to 2011 and 2012 to 2016.  ">
            <a:extLst>
              <a:ext uri="{FF2B5EF4-FFF2-40B4-BE49-F238E27FC236}">
                <a16:creationId xmlns:a16="http://schemas.microsoft.com/office/drawing/2014/main" id="{EFF566E3-D9C7-4085-BF80-62EDFFFBE6B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7213" y="1843666"/>
            <a:ext cx="8029575" cy="3878693"/>
          </a:xfrm>
        </p:spPr>
      </p:pic>
    </p:spTree>
    <p:extLst>
      <p:ext uri="{BB962C8B-B14F-4D97-AF65-F5344CB8AC3E}">
        <p14:creationId xmlns:p14="http://schemas.microsoft.com/office/powerpoint/2010/main" val="32922689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76: Population based survival of children, aged 0-14 years, diagnosed with extrarenal rhabdoid tumour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77</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9" name="Content Placeholder 8" descr="Chart shows survival curves for children (aged 0 to 14 years) diagnosed with extrarenal rhabdoid tumour in the UK between 1997 and 2016.  There is one curve for the diagnosis period 1997 to 2016.">
            <a:extLst>
              <a:ext uri="{FF2B5EF4-FFF2-40B4-BE49-F238E27FC236}">
                <a16:creationId xmlns:a16="http://schemas.microsoft.com/office/drawing/2014/main" id="{1CC7640A-4F52-45A8-A1BB-C83E92C39EE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0816" y="1819064"/>
            <a:ext cx="8029575" cy="3878693"/>
          </a:xfrm>
        </p:spPr>
      </p:pic>
    </p:spTree>
    <p:extLst>
      <p:ext uri="{BB962C8B-B14F-4D97-AF65-F5344CB8AC3E}">
        <p14:creationId xmlns:p14="http://schemas.microsoft.com/office/powerpoint/2010/main" val="163763768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77: Population based survival of children, aged 0-14 years, diagnosed with </a:t>
            </a:r>
            <a:r>
              <a:rPr lang="en-GB" sz="2000" dirty="0" err="1"/>
              <a:t>fibrohistiocytic</a:t>
            </a:r>
            <a:r>
              <a:rPr lang="en-GB" sz="2000" dirty="0"/>
              <a:t> tumours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78</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9" name="Content Placeholder 8" descr="Chart shows survival curves for children (aged 0 to 14 yeras) diagnosed with fibrohistiocytic tumours in the UK between 1997 and 2016.  There are two curves, one each for diagnosis periods 1997 to 2006 and 2007 to 2016.">
            <a:extLst>
              <a:ext uri="{FF2B5EF4-FFF2-40B4-BE49-F238E27FC236}">
                <a16:creationId xmlns:a16="http://schemas.microsoft.com/office/drawing/2014/main" id="{1F06157E-8EC5-47EC-85D5-CE953686EB0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7307" y="1844824"/>
            <a:ext cx="8029575" cy="3878693"/>
          </a:xfrm>
        </p:spPr>
      </p:pic>
    </p:spTree>
    <p:extLst>
      <p:ext uri="{BB962C8B-B14F-4D97-AF65-F5344CB8AC3E}">
        <p14:creationId xmlns:p14="http://schemas.microsoft.com/office/powerpoint/2010/main" val="328614922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78: Population based survival of children, aged 0-14 years, diagnosed with synovial sarcomas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79</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9" name="Content Placeholder 8" descr="Chart shows survival curves for children (aged 0 to 14 years) diagnosed with synovial sarcomas in the UK between 1997 to 2016.  There are two curves, one each for diagnosis periods 1997 to 2006 and 2007 to 2016.">
            <a:extLst>
              <a:ext uri="{FF2B5EF4-FFF2-40B4-BE49-F238E27FC236}">
                <a16:creationId xmlns:a16="http://schemas.microsoft.com/office/drawing/2014/main" id="{82524156-A0B5-4AD6-8E3A-A394FF01123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7212" y="1831234"/>
            <a:ext cx="8029575" cy="3878693"/>
          </a:xfrm>
        </p:spPr>
      </p:pic>
    </p:spTree>
    <p:extLst>
      <p:ext uri="{BB962C8B-B14F-4D97-AF65-F5344CB8AC3E}">
        <p14:creationId xmlns:p14="http://schemas.microsoft.com/office/powerpoint/2010/main" val="135178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7: Population based survival of children, aged 0-14 years, diagnosed with mature B-cell </a:t>
            </a:r>
            <a:r>
              <a:rPr lang="en-GB" sz="2000" dirty="0" err="1"/>
              <a:t>leukaemias</a:t>
            </a:r>
            <a:r>
              <a:rPr lang="en-GB" sz="2000" dirty="0"/>
              <a:t>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8</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8" name="Content Placeholder 7" descr="Chart shows survival curves for children (aged 0 to 14 years) diagnosed with mature B-cell leukaemias in the UK between 1997 and 2016.  There is one curve for the diagnosis period 1997 to 2016.">
            <a:extLst>
              <a:ext uri="{FF2B5EF4-FFF2-40B4-BE49-F238E27FC236}">
                <a16:creationId xmlns:a16="http://schemas.microsoft.com/office/drawing/2014/main" id="{28763CE9-433F-4950-B87F-2637E102E31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3717" y="1844824"/>
            <a:ext cx="8029575" cy="3878693"/>
          </a:xfrm>
        </p:spPr>
      </p:pic>
    </p:spTree>
    <p:extLst>
      <p:ext uri="{BB962C8B-B14F-4D97-AF65-F5344CB8AC3E}">
        <p14:creationId xmlns:p14="http://schemas.microsoft.com/office/powerpoint/2010/main" val="39161288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79: Population based survival of children, aged 0-14 years, diagnosed with unspecified soft tissue sarcomas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80</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7" name="Content Placeholder 6" descr="Chart shows survival curves for children (aged 0 to 14 years) diagnosed with unspecified soft tissue sarcomas in the UK between 1997 and 2016.  There are two curves, one each for diagnosis periods 1997 to 2006 and 2007 to 2016.">
            <a:extLst>
              <a:ext uri="{FF2B5EF4-FFF2-40B4-BE49-F238E27FC236}">
                <a16:creationId xmlns:a16="http://schemas.microsoft.com/office/drawing/2014/main" id="{1417E687-E574-4ABE-8108-89D50DD8100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2702" y="1833668"/>
            <a:ext cx="8029575" cy="3878693"/>
          </a:xfrm>
        </p:spPr>
      </p:pic>
    </p:spTree>
    <p:extLst>
      <p:ext uri="{BB962C8B-B14F-4D97-AF65-F5344CB8AC3E}">
        <p14:creationId xmlns:p14="http://schemas.microsoft.com/office/powerpoint/2010/main" val="298631781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80: Population based survival of children, aged 0-14 years, diagnosed with Ewing sarcoma family of tumours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81</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9" name="Content Placeholder 8" descr="Chart shows survival curves for children (aged 0 to 14 years) diagnosed with Ewing sarcoma family of tumours in the UK between 1997 and 2016.  There are four curves, one each for diagnosis periods 1997 to 2001, 2002 to 2006, 2007 to 2011 and 2012 to 2016.  ">
            <a:extLst>
              <a:ext uri="{FF2B5EF4-FFF2-40B4-BE49-F238E27FC236}">
                <a16:creationId xmlns:a16="http://schemas.microsoft.com/office/drawing/2014/main" id="{FB4BBF66-38E1-4EBD-AE82-50299A3D9BA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1723" y="1844824"/>
            <a:ext cx="8029575" cy="3878693"/>
          </a:xfrm>
        </p:spPr>
      </p:pic>
    </p:spTree>
    <p:extLst>
      <p:ext uri="{BB962C8B-B14F-4D97-AF65-F5344CB8AC3E}">
        <p14:creationId xmlns:p14="http://schemas.microsoft.com/office/powerpoint/2010/main" val="2022600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81: Population based survival of children, aged 0-14 years, diagnosed with germ cell tumours, trophoblastic tumours, and neoplasms of gonads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82</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7" name="Content Placeholder 6" descr="Chart shows survival curves for children (aged 0 to 14 years) diagnosed with germ cell tumours, trophoblastic tumours, and neoplasms of gonads in the UK between 1997 and 2016.  There are four curves, one each for diagnosis periods 1997 to 2001, 2002 to 2006, 2007 to 2011 and 2012 to 2016.  ">
            <a:extLst>
              <a:ext uri="{FF2B5EF4-FFF2-40B4-BE49-F238E27FC236}">
                <a16:creationId xmlns:a16="http://schemas.microsoft.com/office/drawing/2014/main" id="{F83A3084-26E0-4D6F-AF42-A242F9149E8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2702" y="1842999"/>
            <a:ext cx="8029575" cy="3878693"/>
          </a:xfrm>
        </p:spPr>
      </p:pic>
    </p:spTree>
    <p:extLst>
      <p:ext uri="{BB962C8B-B14F-4D97-AF65-F5344CB8AC3E}">
        <p14:creationId xmlns:p14="http://schemas.microsoft.com/office/powerpoint/2010/main" val="375209631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82: Population based survival of children, aged 0-14 years, diagnosed with intracranial and intraspinal germ cell tumours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83</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7" name="Content Placeholder 6" descr="Chart shows survival curves for children (aged 0 to 14 years) diagnosed with intracranial and intraspinal germ cell tumours in the UK between 1997 and 2016.  There are four curves, one each for diagnosis periods 1997 to 2001, 2002 to 2006, 2007 to 2011 and 2012 to 2016.  ">
            <a:extLst>
              <a:ext uri="{FF2B5EF4-FFF2-40B4-BE49-F238E27FC236}">
                <a16:creationId xmlns:a16="http://schemas.microsoft.com/office/drawing/2014/main" id="{C19B90D2-5B33-4E8F-A028-AABDA76387A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3298" y="1829003"/>
            <a:ext cx="8029575" cy="3878693"/>
          </a:xfrm>
        </p:spPr>
      </p:pic>
    </p:spTree>
    <p:extLst>
      <p:ext uri="{BB962C8B-B14F-4D97-AF65-F5344CB8AC3E}">
        <p14:creationId xmlns:p14="http://schemas.microsoft.com/office/powerpoint/2010/main" val="64783138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83: Population based survival of children, aged 0-14, years diagnosed with CNS germinoma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84</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9" name="Content Placeholder 8" descr="Chart shows survival curves for children (aged 0 to 14 years) diagnosed with CNS germinoma in the UK between 1997 and 2016.  There are four curves, one each for diagnosis periods 1997 to 2001, 2002 to 2006, 2007 to 2011 and 2012 to 2016.  ">
            <a:extLst>
              <a:ext uri="{FF2B5EF4-FFF2-40B4-BE49-F238E27FC236}">
                <a16:creationId xmlns:a16="http://schemas.microsoft.com/office/drawing/2014/main" id="{421C2253-C726-4B7C-9379-58A5CD9817A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2" y="1824540"/>
            <a:ext cx="8029575" cy="3878693"/>
          </a:xfrm>
        </p:spPr>
      </p:pic>
    </p:spTree>
    <p:extLst>
      <p:ext uri="{BB962C8B-B14F-4D97-AF65-F5344CB8AC3E}">
        <p14:creationId xmlns:p14="http://schemas.microsoft.com/office/powerpoint/2010/main" val="68707114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84: Population based survival of children, aged 0-14 years, diagnosed with CNS non-germinoma germ cell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85</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9" name="Content Placeholder 8" descr="Chart shows survival curves for children (aged 0 to 14 years) diagnosed with CNS non-germinoma germ cell tumours in the UK between 1997 and 2016.  There are two curves, one each for diagnosis periods 1997 to 2006 and 2007 to 2016.">
            <a:extLst>
              <a:ext uri="{FF2B5EF4-FFF2-40B4-BE49-F238E27FC236}">
                <a16:creationId xmlns:a16="http://schemas.microsoft.com/office/drawing/2014/main" id="{9B263081-F6BB-4B66-B08A-0E1DBE997B8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7213" y="1843666"/>
            <a:ext cx="8029575" cy="3878693"/>
          </a:xfrm>
        </p:spPr>
      </p:pic>
    </p:spTree>
    <p:extLst>
      <p:ext uri="{BB962C8B-B14F-4D97-AF65-F5344CB8AC3E}">
        <p14:creationId xmlns:p14="http://schemas.microsoft.com/office/powerpoint/2010/main" val="198336072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85: Population based survival of children, aged 0-14 years, diagnosed with malignant extracranial and extragonadal germ cell tumours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86</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7" name="Content Placeholder 6" descr="Chart shows survival curves for children (aged 0 to 14 years) diagnosed with malignant extracranial and extragonadal germ cell tumours in the UK between 1997 and 2016.  There are four curves, one each for diagnosis periods 1997 to 2001, 2002 to 2006, 2007 to 2011 and 2012 to 2016.  ">
            <a:extLst>
              <a:ext uri="{FF2B5EF4-FFF2-40B4-BE49-F238E27FC236}">
                <a16:creationId xmlns:a16="http://schemas.microsoft.com/office/drawing/2014/main" id="{E9EF363A-2ED0-4CCB-830B-FD5B928578D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3298" y="1837319"/>
            <a:ext cx="8029575" cy="3878693"/>
          </a:xfrm>
        </p:spPr>
      </p:pic>
    </p:spTree>
    <p:extLst>
      <p:ext uri="{BB962C8B-B14F-4D97-AF65-F5344CB8AC3E}">
        <p14:creationId xmlns:p14="http://schemas.microsoft.com/office/powerpoint/2010/main" val="192356711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86: Population based survival of children, aged 0-14 years, diagnosed with malignant gonadal germ cell tumours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87</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7" name="Content Placeholder 6" descr="Chart shows survival curves for children (aged 0 to 14 years) diagnosed with malignant gonadal germ cell tumours in the UK between 1997 and 2016.  There are four curves, one each for diagnosis periods 1997 to 2001, 2002 to 2006, 2007 to 2011 and 2012 to 2016.  ">
            <a:extLst>
              <a:ext uri="{FF2B5EF4-FFF2-40B4-BE49-F238E27FC236}">
                <a16:creationId xmlns:a16="http://schemas.microsoft.com/office/drawing/2014/main" id="{E30E2C36-0AAE-4DB9-A1BB-23E1A37F4F4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2702" y="1772816"/>
            <a:ext cx="8029575" cy="3878693"/>
          </a:xfrm>
        </p:spPr>
      </p:pic>
    </p:spTree>
    <p:extLst>
      <p:ext uri="{BB962C8B-B14F-4D97-AF65-F5344CB8AC3E}">
        <p14:creationId xmlns:p14="http://schemas.microsoft.com/office/powerpoint/2010/main" val="6993469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87: Population based survival of children, aged 0-14 years, diagnosed with other malignant epithelial neoplasms and malignant melanomas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88</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r>
              <a:rPr lang="en-GB" b="1" dirty="0"/>
              <a:t> </a:t>
            </a:r>
            <a:endParaRPr lang="en-US" sz="1000" dirty="0"/>
          </a:p>
        </p:txBody>
      </p:sp>
      <p:pic>
        <p:nvPicPr>
          <p:cNvPr id="7" name="Content Placeholder 6" descr="Chart shows survival curves for children (aged 0 to 14 years) diagnosed with other malignant epithelial neoplasms and malignant melanomas in the UK between 1997 and 2016.  There are four curves, one each for diagnosis periods 1997 to 2001, 2002 to 2006, 2007 to 2011 and 2012 to 2016.  ">
            <a:extLst>
              <a:ext uri="{FF2B5EF4-FFF2-40B4-BE49-F238E27FC236}">
                <a16:creationId xmlns:a16="http://schemas.microsoft.com/office/drawing/2014/main" id="{11EFB85B-1DA7-43B8-B509-D8009209429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6259" y="1821497"/>
            <a:ext cx="8029575" cy="3878693"/>
          </a:xfrm>
        </p:spPr>
      </p:pic>
    </p:spTree>
    <p:extLst>
      <p:ext uri="{BB962C8B-B14F-4D97-AF65-F5344CB8AC3E}">
        <p14:creationId xmlns:p14="http://schemas.microsoft.com/office/powerpoint/2010/main" val="164959678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88: Population based survival of children, aged 0-14 years, diagnosed with malignant melanomas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89</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7" name="Content Placeholder 6" descr="Chart shows survival curves for children (aged 0 to 14 years) diagnosed with malignant melanomas in the UK between 1997 and 2016.  There are four curves, one each for diagnosis periods 1997 to 2001, 2002 to 2006, 2007 to 2011 and 2012 to 2016.  ">
            <a:extLst>
              <a:ext uri="{FF2B5EF4-FFF2-40B4-BE49-F238E27FC236}">
                <a16:creationId xmlns:a16="http://schemas.microsoft.com/office/drawing/2014/main" id="{C005C09E-25CC-4B05-8161-A7C8F898073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5638" y="1826974"/>
            <a:ext cx="8029575" cy="3878693"/>
          </a:xfrm>
        </p:spPr>
      </p:pic>
    </p:spTree>
    <p:extLst>
      <p:ext uri="{BB962C8B-B14F-4D97-AF65-F5344CB8AC3E}">
        <p14:creationId xmlns:p14="http://schemas.microsoft.com/office/powerpoint/2010/main" val="4140987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8: Population based survival of children, aged 0-14 years, diagnosed with acute myeloid </a:t>
            </a:r>
            <a:r>
              <a:rPr lang="en-GB" sz="2000" dirty="0" err="1"/>
              <a:t>leukaemias</a:t>
            </a:r>
            <a:r>
              <a:rPr lang="en-GB" sz="2000" dirty="0"/>
              <a:t>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9</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7" name="Content Placeholder 6" descr="Chart shows survival curves for children (aged 0 to 14 years) diagnosed with acute myeloid leukaemias in the UK between 1997 and 2016.  There are four curves, one each for diagnosis periods 1997 to 2001, 2002 to 2006, 2007 to 2011 and 2012 to 2016.  ">
            <a:extLst>
              <a:ext uri="{FF2B5EF4-FFF2-40B4-BE49-F238E27FC236}">
                <a16:creationId xmlns:a16="http://schemas.microsoft.com/office/drawing/2014/main" id="{9933F607-6A62-4BE7-A85F-13CA823A40C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1723" y="1844824"/>
            <a:ext cx="8029575" cy="3878693"/>
          </a:xfrm>
        </p:spPr>
      </p:pic>
    </p:spTree>
    <p:extLst>
      <p:ext uri="{BB962C8B-B14F-4D97-AF65-F5344CB8AC3E}">
        <p14:creationId xmlns:p14="http://schemas.microsoft.com/office/powerpoint/2010/main" val="116644573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89: Population based survival of children, aged 0-14 years, diagnosed with nasopharyngeal carcinomas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90</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7" name="Content Placeholder 6" descr="Chart shows survival curves for children (aged 0 to 14 years) diagnosed with nasopharyngeal carcinomas in the UK between 1997 and 2016.  There is one curve for the diagnosis period 1997 to 2016.">
            <a:extLst>
              <a:ext uri="{FF2B5EF4-FFF2-40B4-BE49-F238E27FC236}">
                <a16:creationId xmlns:a16="http://schemas.microsoft.com/office/drawing/2014/main" id="{C3B6EA47-704A-4FF2-9895-57007691727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7212" y="1819469"/>
            <a:ext cx="8029575" cy="3878693"/>
          </a:xfrm>
        </p:spPr>
      </p:pic>
    </p:spTree>
    <p:extLst>
      <p:ext uri="{BB962C8B-B14F-4D97-AF65-F5344CB8AC3E}">
        <p14:creationId xmlns:p14="http://schemas.microsoft.com/office/powerpoint/2010/main" val="413861117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90: Population based survival of children, aged 0-14 years, diagnosed with carcinomas of salivary glands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91</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r>
              <a:rPr lang="en-GB" b="1" dirty="0"/>
              <a:t> </a:t>
            </a:r>
            <a:endParaRPr lang="en-US" sz="1000" dirty="0"/>
          </a:p>
        </p:txBody>
      </p:sp>
      <p:pic>
        <p:nvPicPr>
          <p:cNvPr id="9" name="Content Placeholder 8" descr="Chart shows survival curves for children (aged 0 to 14 years) diagnosed with carcinomas of salivary glands in the UK between 1997 and 2016.  There is one curve for the diagnosis period 1997 to 2016.">
            <a:extLst>
              <a:ext uri="{FF2B5EF4-FFF2-40B4-BE49-F238E27FC236}">
                <a16:creationId xmlns:a16="http://schemas.microsoft.com/office/drawing/2014/main" id="{B30DFC2F-34B8-4DE3-A397-7171DF2E31E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6746" y="1859834"/>
            <a:ext cx="8029575" cy="3878693"/>
          </a:xfrm>
        </p:spPr>
      </p:pic>
    </p:spTree>
    <p:extLst>
      <p:ext uri="{BB962C8B-B14F-4D97-AF65-F5344CB8AC3E}">
        <p14:creationId xmlns:p14="http://schemas.microsoft.com/office/powerpoint/2010/main" val="95601725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91: Population based survival of children, aged 0-14 years, diagnosed with skin carcinomas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92</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7" name="Content Placeholder 6" descr="Chart shows survival curves for children (aged 0 to 14 years) diagnosed with skin carcinomas in the UK between 1997 and 2016.  There are four curves, one each for diagnosis periods 1997 to 2001, 2002 to 2006, 2007 to 2011 and 2012 to 2016.  ">
            <a:extLst>
              <a:ext uri="{FF2B5EF4-FFF2-40B4-BE49-F238E27FC236}">
                <a16:creationId xmlns:a16="http://schemas.microsoft.com/office/drawing/2014/main" id="{0A956AD9-E197-4168-B437-975E9C777E2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1723" y="1844013"/>
            <a:ext cx="8029575" cy="3878693"/>
          </a:xfrm>
        </p:spPr>
      </p:pic>
    </p:spTree>
    <p:extLst>
      <p:ext uri="{BB962C8B-B14F-4D97-AF65-F5344CB8AC3E}">
        <p14:creationId xmlns:p14="http://schemas.microsoft.com/office/powerpoint/2010/main" val="286483111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92: Population based survival of children, aged 0-14 years, diagnosed with thyroid carcinomas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93</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7" name="Content Placeholder 6" descr="Chart shows survival curves for children (aged 0 to 14 years) diagnosed with thyroid carcinomas in the UK between 1997 and 2016.  There are four curves, one each for diagnosis periods 1997 to 2001, 2002 to 2006, 2007 to 2011 and 2012 to 2016.  ">
            <a:extLst>
              <a:ext uri="{FF2B5EF4-FFF2-40B4-BE49-F238E27FC236}">
                <a16:creationId xmlns:a16="http://schemas.microsoft.com/office/drawing/2014/main" id="{D6ED6991-B50B-498C-9DA9-BCF705AE413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3027" y="1810138"/>
            <a:ext cx="8029575" cy="3878693"/>
          </a:xfrm>
        </p:spPr>
      </p:pic>
    </p:spTree>
    <p:extLst>
      <p:ext uri="{BB962C8B-B14F-4D97-AF65-F5344CB8AC3E}">
        <p14:creationId xmlns:p14="http://schemas.microsoft.com/office/powerpoint/2010/main" val="233505183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93: Population based survival of children, aged 0-14 years, diagnosed with other and unspecified malignant neoplasms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94</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7" name="Content Placeholder 6" descr="Chart shows survival curves for children (aged 0 to 14 years) diagnosed with other and unspecified malignant neoplasms in the UK between 1997 and 2016.  There are four curves, one each for diagnosis periods 1997 to 2001, 2002 to 2006, 2007 to 2011 and 2012 to 2016.  ">
            <a:extLst>
              <a:ext uri="{FF2B5EF4-FFF2-40B4-BE49-F238E27FC236}">
                <a16:creationId xmlns:a16="http://schemas.microsoft.com/office/drawing/2014/main" id="{8696A80C-FF30-4C9D-A9B7-A0E5D482EB3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1723" y="1844824"/>
            <a:ext cx="8029575" cy="3878693"/>
          </a:xfrm>
        </p:spPr>
      </p:pic>
    </p:spTree>
    <p:extLst>
      <p:ext uri="{BB962C8B-B14F-4D97-AF65-F5344CB8AC3E}">
        <p14:creationId xmlns:p14="http://schemas.microsoft.com/office/powerpoint/2010/main" val="365447370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F3389-D6B0-46F9-A32E-F05D26D1E488}"/>
              </a:ext>
            </a:extLst>
          </p:cNvPr>
          <p:cNvSpPr>
            <a:spLocks noGrp="1"/>
          </p:cNvSpPr>
          <p:nvPr>
            <p:ph type="title"/>
          </p:nvPr>
        </p:nvSpPr>
        <p:spPr>
          <a:xfrm>
            <a:off x="562702" y="548680"/>
            <a:ext cx="8028000" cy="1296144"/>
          </a:xfrm>
        </p:spPr>
        <p:txBody>
          <a:bodyPr>
            <a:noAutofit/>
          </a:bodyPr>
          <a:lstStyle/>
          <a:p>
            <a:r>
              <a:rPr lang="en-GB" sz="2000" dirty="0"/>
              <a:t>Figure 94: Population based survival of children, aged 0-14 years, diagnosed with other unspecified malignant tumours in the UK between 1997 and 2016.</a:t>
            </a:r>
          </a:p>
        </p:txBody>
      </p:sp>
      <p:sp>
        <p:nvSpPr>
          <p:cNvPr id="4" name="Slide Number Placeholder 3">
            <a:extLst>
              <a:ext uri="{FF2B5EF4-FFF2-40B4-BE49-F238E27FC236}">
                <a16:creationId xmlns:a16="http://schemas.microsoft.com/office/drawing/2014/main" id="{C3983549-D6B4-47ED-B772-5E626AF94FA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95</a:t>
            </a:fld>
            <a:endParaRPr lang="en-US" dirty="0"/>
          </a:p>
        </p:txBody>
      </p:sp>
      <p:sp>
        <p:nvSpPr>
          <p:cNvPr id="5" name="Footer Placeholder 4">
            <a:extLst>
              <a:ext uri="{FF2B5EF4-FFF2-40B4-BE49-F238E27FC236}">
                <a16:creationId xmlns:a16="http://schemas.microsoft.com/office/drawing/2014/main" id="{2575ECE1-69E5-4463-880C-A74DA832C80A}"/>
              </a:ext>
            </a:extLst>
          </p:cNvPr>
          <p:cNvSpPr>
            <a:spLocks noGrp="1"/>
          </p:cNvSpPr>
          <p:nvPr>
            <p:ph type="ftr" sz="quarter" idx="11"/>
          </p:nvPr>
        </p:nvSpPr>
        <p:spPr/>
        <p:txBody>
          <a:bodyPr/>
          <a:lstStyle/>
          <a:p>
            <a:pPr algn="ctr">
              <a:defRPr/>
            </a:pPr>
            <a:r>
              <a:rPr lang="en-GB" b="1" dirty="0"/>
              <a:t>UK Children, teenagers and young adults cancer statistics report 2021.  </a:t>
            </a:r>
          </a:p>
          <a:p>
            <a:pPr algn="ctr">
              <a:defRPr/>
            </a:pPr>
            <a:r>
              <a:rPr lang="en-GB" dirty="0"/>
              <a:t>Source: National Cancer Registration and Analysis Service for England (Public Health England), the Northern Ireland Cancer Registry, the Scottish Cancer Registry, and the Welsh Cancer Intelligence and Surveillance Unit</a:t>
            </a:r>
            <a:endParaRPr lang="en-US" sz="1000" dirty="0"/>
          </a:p>
        </p:txBody>
      </p:sp>
      <p:pic>
        <p:nvPicPr>
          <p:cNvPr id="7" name="Content Placeholder 6" descr="Chart shows survival curves for children (aged 0 to 14 years) diagnosed with other unspecified malignant tumours in the UK between 1997 and 2016.  There are two curves, one each for diagnosis periods 1997 to 2006 and 2007 to 2016.">
            <a:extLst>
              <a:ext uri="{FF2B5EF4-FFF2-40B4-BE49-F238E27FC236}">
                <a16:creationId xmlns:a16="http://schemas.microsoft.com/office/drawing/2014/main" id="{D0A74DD6-B89B-4C8B-BE16-B6A0D74CA39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2580" y="1844824"/>
            <a:ext cx="8029575" cy="3878693"/>
          </a:xfrm>
        </p:spPr>
      </p:pic>
    </p:spTree>
    <p:extLst>
      <p:ext uri="{BB962C8B-B14F-4D97-AF65-F5344CB8AC3E}">
        <p14:creationId xmlns:p14="http://schemas.microsoft.com/office/powerpoint/2010/main" val="2848844522"/>
      </p:ext>
    </p:extLst>
  </p:cSld>
  <p:clrMapOvr>
    <a:masterClrMapping/>
  </p:clrMapOvr>
</p:sld>
</file>

<file path=ppt/theme/theme1.xml><?xml version="1.0" encoding="utf-8"?>
<a:theme xmlns:a="http://schemas.openxmlformats.org/drawingml/2006/main" name="Office Theme">
  <a:themeElements>
    <a:clrScheme name="Public Health England">
      <a:dk1>
        <a:sysClr val="windowText" lastClr="000000"/>
      </a:dk1>
      <a:lt1>
        <a:sysClr val="window" lastClr="FFFFFF"/>
      </a:lt1>
      <a:dk2>
        <a:srgbClr val="009966"/>
      </a:dk2>
      <a:lt2>
        <a:srgbClr val="98002E"/>
      </a:lt2>
      <a:accent1>
        <a:srgbClr val="11175E"/>
      </a:accent1>
      <a:accent2>
        <a:srgbClr val="D8B5A3"/>
      </a:accent2>
      <a:accent3>
        <a:srgbClr val="F9A25E"/>
      </a:accent3>
      <a:accent4>
        <a:srgbClr val="EEB111"/>
      </a:accent4>
      <a:accent5>
        <a:srgbClr val="00B274"/>
      </a:accent5>
      <a:accent6>
        <a:srgbClr val="A7A9AC"/>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55547DEF730D74EA5543201242B40D3" ma:contentTypeVersion="8" ma:contentTypeDescription="Create a new document." ma:contentTypeScope="" ma:versionID="52423a80864e31395eb56070ce0039dc">
  <xsd:schema xmlns:xsd="http://www.w3.org/2001/XMLSchema" xmlns:xs="http://www.w3.org/2001/XMLSchema" xmlns:p="http://schemas.microsoft.com/office/2006/metadata/properties" xmlns:ns1="http://schemas.microsoft.com/sharepoint/v3" targetNamespace="http://schemas.microsoft.com/office/2006/metadata/properties" ma:root="true" ma:fieldsID="5248a340790c531f5f28813cd99774a1" ns1:_="">
    <xsd:import namespace="http://schemas.microsoft.com/sharepoint/v3"/>
    <xsd:element name="properties">
      <xsd:complexType>
        <xsd:sequence>
          <xsd:element name="documentManagement">
            <xsd:complexType>
              <xsd:all>
                <xsd:element ref="ns1:PublishingStartDate" minOccurs="0"/>
                <xsd:element ref="ns1:PublishingExpirationDate" minOccurs="0"/>
                <xsd:element ref="ns1:PublishingContac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element name="PublishingContact" ma:index="12" nillable="true" ma:displayName="Contact" ma:hidden="true" ma:list="UserInfo" ma:internalName="PublishingContact"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PublishingContact xmlns="http://schemas.microsoft.com/sharepoint/v3">
      <UserInfo>
        <DisplayName/>
        <AccountId xsi:nil="true"/>
        <AccountType/>
      </UserInfo>
    </PublishingContact>
  </documentManagement>
</p:properties>
</file>

<file path=customXml/itemProps1.xml><?xml version="1.0" encoding="utf-8"?>
<ds:datastoreItem xmlns:ds="http://schemas.openxmlformats.org/officeDocument/2006/customXml" ds:itemID="{C9A860C3-64E6-4D2A-94B1-6B6AC446E383}">
  <ds:schemaRefs>
    <ds:schemaRef ds:uri="http://schemas.microsoft.com/sharepoint/v3/contenttype/forms"/>
  </ds:schemaRefs>
</ds:datastoreItem>
</file>

<file path=customXml/itemProps2.xml><?xml version="1.0" encoding="utf-8"?>
<ds:datastoreItem xmlns:ds="http://schemas.openxmlformats.org/officeDocument/2006/customXml" ds:itemID="{A4971BF1-60A6-4338-A226-CFD964034A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AAA3BD5-90C3-4BC2-94B6-F5B6FAEAFEE3}">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3"/>
    <ds:schemaRef ds:uri="http://purl.org/dc/term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2405</TotalTime>
  <Words>7052</Words>
  <Application>Microsoft Office PowerPoint</Application>
  <PresentationFormat>On-screen Show (4:3)</PresentationFormat>
  <Paragraphs>379</Paragraphs>
  <Slides>95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95</vt:i4>
      </vt:variant>
    </vt:vector>
  </HeadingPairs>
  <TitlesOfParts>
    <vt:vector size="98" baseType="lpstr">
      <vt:lpstr>Arial</vt:lpstr>
      <vt:lpstr>Calibri</vt:lpstr>
      <vt:lpstr>Office Theme</vt:lpstr>
      <vt:lpstr>Appendix C:  UK Children, teenagers and young adults cancer statistics report 2021</vt:lpstr>
      <vt:lpstr>Figure 1: Population based survival of children, aged 0-14 years, diagnosed with cancer in the UK between 1997 and 2016.</vt:lpstr>
      <vt:lpstr>Figure 2: Population based survival of children, aged 0-14 years, diagnosed with leukaemias, myeloproliferative diseases, and myelodysplastic diseases in the UK between 1997 and 2016.</vt:lpstr>
      <vt:lpstr>Figure 3: Population based survival of children, aged 0-14 years, diagnosed with lymphoid leukaemias in the UK between 1997 and 2016.</vt:lpstr>
      <vt:lpstr>Figure 4: Population based survival of children, aged 0-14 years, diagnosed with precursor cell leukaemias in the UK between 1997 and 2016.</vt:lpstr>
      <vt:lpstr>Figure 5: Population based survival of children, aged under one year, diagnosed with precursor cell leukaemias in the UK between 1997 and 2016</vt:lpstr>
      <vt:lpstr>Figure 6: Population based survival of children, aged 1-14 years, diagnosed with precursor cell leukaemias in the UK between 1997 and 2016</vt:lpstr>
      <vt:lpstr>Figure 7: Population based survival of children, aged 0-14 years, diagnosed with mature B-cell leukaemias in the UK between 1997 and 2016.</vt:lpstr>
      <vt:lpstr>Figure 8: Population based survival of children, aged 0-14 years, diagnosed with acute myeloid leukaemias in the UK between 1997 and 2016.</vt:lpstr>
      <vt:lpstr>Figure 9: Population based survival of children, aged 0-14 years, diagnosed with chronic myeloproliferative diseases in the UK between 1997 and 2016.</vt:lpstr>
      <vt:lpstr>Figure 10: Population based survival of children, aged 0-14 years, diagnosed with chronic myeloid leukaemia in the UK between 1997 and 2016.</vt:lpstr>
      <vt:lpstr>Figure 11: Population based survival of children, aged 0-14 years, diagnosed with other chronic myeloproliferative diseases in the UK between 1997 and 2016.</vt:lpstr>
      <vt:lpstr>Figure 12: Population based survival of children, aged 0-14 years, diagnosed with myelodysplastic syndrome and other myeloproliferative diseases in the UK between 1997 and 2016.</vt:lpstr>
      <vt:lpstr>Figure 13: Population based survival of children, aged 0-14 years, diagnosed with myelodysplastic syndrome in the UK between 1997 and 2016.</vt:lpstr>
      <vt:lpstr>Figure 14: Population based survival of children, aged 0-14 years, diagnosed with juvenile myelomonocytic leukaemia and chronic myelomonocytic leukaemia in the UK between 1997 and 2016.</vt:lpstr>
      <vt:lpstr>Figure 15: Population based survival of children, aged 0-14, years diagnosed with unspecified and other specified leukaemias in the UK between 1997 and 2016.</vt:lpstr>
      <vt:lpstr>Figure 16: Population based survival of children, aged 0-14 years, diagnosed with lymphomas and reticuloendothelial neoplasms in the UK between 1997 and 2016.</vt:lpstr>
      <vt:lpstr>Figure 17: Population based survival of children, aged 0-14 years, diagnosed with Hodgkin lymphoma in the UK between 1997 and 2016.</vt:lpstr>
      <vt:lpstr>Figure 18: Population based survival of children, aged 0-14 years, diagnosed with precursor cell lymphomas in the UK between 1997 and 2016.</vt:lpstr>
      <vt:lpstr>Figure 19: Population based survival of children, aged 0-14 years, diagnosed with mature B-cell lymphomas (excluding Burkitt lymphoma) in the UK between 1997 and 2016.</vt:lpstr>
      <vt:lpstr>Figure 20: Population based survival of children, aged 0-14 years, diagnosed with mature T-cell and NK-cell lymphomas in the UK between 1997 and 2016.</vt:lpstr>
      <vt:lpstr>Figure 21: Population based survival of children, aged 0-14 years, diagnosed with non-Hodgkin lymphomas NOS in the UK between 1997 and 2016.</vt:lpstr>
      <vt:lpstr>Figure 22: Population based survival of children, aged 0-14 years, diagnosed with non-Hodgkin lymphoma (incl. Burkitt lymphoma) in the UK between 1997 and 2016.</vt:lpstr>
      <vt:lpstr>Figure 23: Population based survival of children, aged 0-14 years, diagnosed with Burkitt lymphoma in the UK between 1997 and 2016.</vt:lpstr>
      <vt:lpstr>Figure 24: Population based survival of children, aged 0-14 years, diagnosed with miscellaneous lymphoreticular neoplasms in the UK between 1997 and 2016.</vt:lpstr>
      <vt:lpstr>Figure 25: Population based survival of children, aged 0-14 years, diagnosed with unspecified lymphomas in the UK between 1997 and 2016.</vt:lpstr>
      <vt:lpstr>Figure 26: Population based survival of children, aged 0-14 years, diagnosed with CNS and miscellaneous intracranial and intraspinal neoplasms in the UK between 1997 and 2016.</vt:lpstr>
      <vt:lpstr>Figure 27: Population based survival of children, aged 0-14 years, diagnosed with Ependymomas and choroid plexus tumour in the UK between 1997 and 2016.</vt:lpstr>
      <vt:lpstr>Figure 28: Population based survival of children, aged 0-14 years, diagnosed with ependymomas in the UK between 1997 and 2016.</vt:lpstr>
      <vt:lpstr>Figure 29: Population based survival of children, aged 0-14 years, diagnosed with choroid plexus carcinoma in the UK between 1997 and 2016.</vt:lpstr>
      <vt:lpstr>Figure 30: Population based survival of children, aged 0-14 years, diagnosed with choroid plexus papilloma in the UK between 1997 and 2016.</vt:lpstr>
      <vt:lpstr>Figure 31: Population based survival of children, aged 0-14 years, diagnosed with astrocytomas in the UK between 1997 and 2016.</vt:lpstr>
      <vt:lpstr>Figure 32: Population based survival of children, aged 0-14 years, diagnosed with pilocytic astrocytoma in the UK between 1997 and 2016.</vt:lpstr>
      <vt:lpstr>Figure 33: Population based survival of children, aged 0-14 years, diagnosed with other astrocytomas in the UK between 1997 and 2016.</vt:lpstr>
      <vt:lpstr>Figure 34: Population based survival of children, aged 0-14 years, diagnosed with intracranial and intraspinal embryonal tumours in the UK between 1997 and 2016.</vt:lpstr>
      <vt:lpstr>Figure 35: Population based survival of children, aged 0-14 years, diagnosed with medulloblastoma in the UK between 1997 and 2016.</vt:lpstr>
      <vt:lpstr>Figure 36: Population based survival of children, aged 0-14 years, diagnosed with CNS embryonal tumour NOS in the UK between 1997 and 2016.</vt:lpstr>
      <vt:lpstr>Figure 37: Population based survival of children, aged 0-14 years, diagnosed with atypical teratoid/rhabdoid tumour in the UK between 1997 and 2016.</vt:lpstr>
      <vt:lpstr>Figure 38: Population based survival of children, aged 0-14 years, diagnosed with other gliomas in the UK between 1997 and 2016.</vt:lpstr>
      <vt:lpstr>Figure 39: Population based survival of children, aged 0-14 years, diagnosed with oligodendrogliomas in the UK between 1997 and 2016.</vt:lpstr>
      <vt:lpstr>Figure 40: Population based survival of children, aged 0-14 years, diagnosed with mixed and unspecified gliomas in the UK between 1997 and 2016.</vt:lpstr>
      <vt:lpstr>Figure 41: Population based survival of children, aged 0-14 years, diagnosed with other specified intracranial and intraspinal neoplasms in the UK between 1997 and 2016.</vt:lpstr>
      <vt:lpstr>Figure 42: Population based survival of children, aged 0-14 years, diagnosed with pituitary adenomas and carcinomas in the UK between 1997 and 2016.</vt:lpstr>
      <vt:lpstr>Figure 43: Population based survival of children, aged 0-14 years, diagnosed with tumours of the sellar region (craniopharyngiomas) in the UK between 1997 and 2016.</vt:lpstr>
      <vt:lpstr>Figure 44: Population based survival of children, aged 0-14 years, diagnosed with pineal parenchymal tumours in the UK between 1997 and 2016.</vt:lpstr>
      <vt:lpstr>Figure 45: Population based survival of children, aged 0-14 years, diagnosed with neuronal and mixed neuronal glial tumours in the UK between 1997 and 2016.</vt:lpstr>
      <vt:lpstr>Figure 46: Population based survival of children, aged 0-14 years, diagnosed with meningiomas in the UK between 1997 and 2016.</vt:lpstr>
      <vt:lpstr>Figure 47: Population based survival of children, aged 0-14 years, diagnosed with unspecified intracranial and intraspinal neoplasms in the UK between 1997 and 2016.</vt:lpstr>
      <vt:lpstr>Figure 48: Population based survival of children, aged 0-14 years, diagnosed with brain stem gliomas in the UK between 1997 and 2016.</vt:lpstr>
      <vt:lpstr>Figure 49: Population based survival of children, aged 0-14 years, diagnosed with optic glioma tumours in the UK between 1997 and 2016.</vt:lpstr>
      <vt:lpstr>Figure 50: Population based survival of children, aged 0-14 years, diagnosed with neuroblastoma and other peripheral nervous cell tumours in the UK between 1997 and 2016.</vt:lpstr>
      <vt:lpstr>Figure 51: Population based survival of children, aged 0-14 years, diagnosed with neuroblastoma and ganglioneuroblastoma in the UK between 1997 and 2016.</vt:lpstr>
      <vt:lpstr>Figure 52: Population based survival of children, aged under one year, diagnosed with neuroblastoma and ganglioneuroblastoma in the UK between 1997 and 2016.</vt:lpstr>
      <vt:lpstr>Figure 53: Population based survival of children, aged 1-14 years, diagnosed with neuroblastoma and ganglioneuroblastoma in the UK between 1997 and 2016.</vt:lpstr>
      <vt:lpstr>Figure 54: Population based survival of children, aged 0-14 years, diagnosed with retinoblastoma in the UK between 1997 and 2016.</vt:lpstr>
      <vt:lpstr>Figure 55: Population based survival of children, aged 0-14 years, diagnosed with renal tumours in the UK between 1997 and 2016.</vt:lpstr>
      <vt:lpstr>Figure 56: Population based survival of children, aged 0-14 years, diagnosed with nephroblastoma and other nonepithelial renal tumours in the UK between 1997 and 2016.</vt:lpstr>
      <vt:lpstr>Figure 57: Population based survival of children, aged 0-14 years, diagnosed with nephroblastoma (Wilms tumour) in the UK between 1997 and 2016.</vt:lpstr>
      <vt:lpstr>Figure 58: Population based survival of children, aged 0-14 years, diagnosed with kidney sarcomas in the UK between 1997 and 2016.</vt:lpstr>
      <vt:lpstr>Figure 59: Population based survival of children, aged 0-14 years, diagnosed with hepatic tumours in the UK between 1997 and 2016.</vt:lpstr>
      <vt:lpstr>Figure 60: Population based survival of children, aged 0-14 years, diagnosed with hepatoblastoma in the UK between 1997 and 2016.</vt:lpstr>
      <vt:lpstr>Figure 61: Population based survival of children, aged 0-14 years, diagnosed with hepatic carcinomas in the UK between 1997 and 2016.</vt:lpstr>
      <vt:lpstr>Figure 62: Population based survival of children, aged 0-14 years, diagnosed with malignant bone tumours in the UK between 1997 and 2016.</vt:lpstr>
      <vt:lpstr>Figure 63: Population based survival of children, aged 0-14 years, diagnosed with osteosarcomas in the UK between 1997 and 2016.</vt:lpstr>
      <vt:lpstr>Figure 64: Population based survival of children, aged 0-14 years, diagnosed with Ewing tumour and related sarcomas of bone in the UK between 1997 and 2016.</vt:lpstr>
      <vt:lpstr>Figure 65: Population based survival of children, aged 0-14 years, diagnosed with other specified malignant bone tumours in the UK between 1997 and 2016.</vt:lpstr>
      <vt:lpstr>Figure 66: Population based survival of children, aged 0-14 years, diagnosed with soft tissue and other extraosseous sarcomas in the UK between 1997 and 2016.</vt:lpstr>
      <vt:lpstr>Figure 67: Population based survival of children, aged 0-14 years, diagnosed with Rhabdomyosarcomas in the UK between 1997 and 2016.</vt:lpstr>
      <vt:lpstr>Figure 68: Population based survival of children, aged 0-14 years, diagnosed with embryonal rhabdomyosarcomas in the UK between 1997 and 2016.</vt:lpstr>
      <vt:lpstr>Figure 69: Population based survival of children, aged 0-14 years, diagnosed with alveolar rhabdomyosarcomas in the UK between 1997 and 2016.</vt:lpstr>
      <vt:lpstr>Figure 70: Population based survival of children, aged 0-14 years, diagnosed with other and unspecified rhabdomyosarcomas in the UK between 1997 and 2016.</vt:lpstr>
      <vt:lpstr>Figure 71: Population based survival of children, aged 0-14 years, diagnosed with fibrosarcomas, peripheral nerve sheath tumours and other fibrous neoplasms in the UK between 1997 and 2016.</vt:lpstr>
      <vt:lpstr>Figure 72: Population based survival of children, aged 0-14 years, diagnosed with fibroblastic and myofibroblastic tumours in the UK between 1997 and 2016.</vt:lpstr>
      <vt:lpstr>Figure 73: Population based survival of children, aged 0-14 years, diagnosed with nerve sheath tumours in the UK between 1997 and 2016.</vt:lpstr>
      <vt:lpstr>Figure 74: Population based survival of children, aged 0-14 years, diagnosed with Kaposi sarcoma and other specified soft tissue sarcomas in the UK between 1997 and 2016.</vt:lpstr>
      <vt:lpstr>Figure 75: Population based survival of children, aged 0-14 years, diagnosed with extraosseous Ewing sarcoma family tumours in the UK between 1997 and 2016.</vt:lpstr>
      <vt:lpstr>Figure 76: Population based survival of children, aged 0-14 years, diagnosed with extrarenal rhabdoid tumour in the UK between 1997 and 2016.</vt:lpstr>
      <vt:lpstr>Figure 77: Population based survival of children, aged 0-14 years, diagnosed with fibrohistiocytic tumours in the UK between 1997 and 2016.</vt:lpstr>
      <vt:lpstr>Figure 78: Population based survival of children, aged 0-14 years, diagnosed with synovial sarcomas in the UK between 1997 and 2016.</vt:lpstr>
      <vt:lpstr>Figure 79: Population based survival of children, aged 0-14 years, diagnosed with unspecified soft tissue sarcomas in the UK between 1997 and 2016.</vt:lpstr>
      <vt:lpstr>Figure 80: Population based survival of children, aged 0-14 years, diagnosed with Ewing sarcoma family of tumours in the UK between 1997 and 2016.</vt:lpstr>
      <vt:lpstr>Figure 81: Population based survival of children, aged 0-14 years, diagnosed with germ cell tumours, trophoblastic tumours, and neoplasms of gonads in the UK between 1997 and 2016.</vt:lpstr>
      <vt:lpstr>Figure 82: Population based survival of children, aged 0-14 years, diagnosed with intracranial and intraspinal germ cell tumours in the UK between 1997 and 2016.</vt:lpstr>
      <vt:lpstr>Figure 83: Population based survival of children, aged 0-14, years diagnosed with CNS germinoma in the UK between 1997 and 2016.</vt:lpstr>
      <vt:lpstr>Figure 84: Population based survival of children, aged 0-14 years, diagnosed with CNS non-germinoma germ cell in the UK between 1997 and 2016.</vt:lpstr>
      <vt:lpstr>Figure 85: Population based survival of children, aged 0-14 years, diagnosed with malignant extracranial and extragonadal germ cell tumours in the UK between 1997 and 2016.</vt:lpstr>
      <vt:lpstr>Figure 86: Population based survival of children, aged 0-14 years, diagnosed with malignant gonadal germ cell tumours in the UK between 1997 and 2016.</vt:lpstr>
      <vt:lpstr>Figure 87: Population based survival of children, aged 0-14 years, diagnosed with other malignant epithelial neoplasms and malignant melanomas in the UK between 1997 and 2016.</vt:lpstr>
      <vt:lpstr>Figure 88: Population based survival of children, aged 0-14 years, diagnosed with malignant melanomas in the UK between 1997 and 2016.</vt:lpstr>
      <vt:lpstr>Figure 89: Population based survival of children, aged 0-14 years, diagnosed with nasopharyngeal carcinomas in the UK between 1997 and 2016.</vt:lpstr>
      <vt:lpstr>Figure 90: Population based survival of children, aged 0-14 years, diagnosed with carcinomas of salivary glands in the UK between 1997 and 2016.</vt:lpstr>
      <vt:lpstr>Figure 91: Population based survival of children, aged 0-14 years, diagnosed with skin carcinomas in the UK between 1997 and 2016.</vt:lpstr>
      <vt:lpstr>Figure 92: Population based survival of children, aged 0-14 years, diagnosed with thyroid carcinomas in the UK between 1997 and 2016.</vt:lpstr>
      <vt:lpstr>Figure 93: Population based survival of children, aged 0-14 years, diagnosed with other and unspecified malignant neoplasms in the UK between 1997 and 2016.</vt:lpstr>
      <vt:lpstr>Figure 94: Population based survival of children, aged 0-14 years, diagnosed with other unspecified malignant tumours in the UK between 1997 and 2016.</vt:lpstr>
    </vt:vector>
  </TitlesOfParts>
  <Company>Cabinet Office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Glenn Gossling</dc:creator>
  <cp:lastModifiedBy>Catherine Welham</cp:lastModifiedBy>
  <cp:revision>190</cp:revision>
  <dcterms:created xsi:type="dcterms:W3CDTF">2012-10-10T09:02:29Z</dcterms:created>
  <dcterms:modified xsi:type="dcterms:W3CDTF">2021-02-03T09:17:01Z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0x010100855547DEF730D74EA5543201242B40D3</vt:lpwstr>
  </property>
</Properties>
</file>