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80"/>
  </p:notesMasterIdLst>
  <p:handoutMasterIdLst>
    <p:handoutMasterId r:id="rId81"/>
  </p:handoutMasterIdLst>
  <p:sldIdLst>
    <p:sldId id="311" r:id="rId5"/>
    <p:sldId id="386" r:id="rId6"/>
    <p:sldId id="385" r:id="rId7"/>
    <p:sldId id="387" r:id="rId8"/>
    <p:sldId id="312" r:id="rId9"/>
    <p:sldId id="313" r:id="rId10"/>
    <p:sldId id="314" r:id="rId11"/>
    <p:sldId id="321" r:id="rId12"/>
    <p:sldId id="315" r:id="rId13"/>
    <p:sldId id="316" r:id="rId14"/>
    <p:sldId id="317" r:id="rId15"/>
    <p:sldId id="318" r:id="rId16"/>
    <p:sldId id="319" r:id="rId17"/>
    <p:sldId id="322" r:id="rId18"/>
    <p:sldId id="323" r:id="rId19"/>
    <p:sldId id="324" r:id="rId20"/>
    <p:sldId id="325" r:id="rId21"/>
    <p:sldId id="326" r:id="rId22"/>
    <p:sldId id="327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8" r:id="rId43"/>
    <p:sldId id="357" r:id="rId44"/>
    <p:sldId id="349" r:id="rId45"/>
    <p:sldId id="350" r:id="rId46"/>
    <p:sldId id="365" r:id="rId47"/>
    <p:sldId id="366" r:id="rId48"/>
    <p:sldId id="367" r:id="rId49"/>
    <p:sldId id="368" r:id="rId50"/>
    <p:sldId id="369" r:id="rId51"/>
    <p:sldId id="370" r:id="rId52"/>
    <p:sldId id="371" r:id="rId53"/>
    <p:sldId id="372" r:id="rId54"/>
    <p:sldId id="373" r:id="rId55"/>
    <p:sldId id="374" r:id="rId56"/>
    <p:sldId id="375" r:id="rId57"/>
    <p:sldId id="376" r:id="rId58"/>
    <p:sldId id="377" r:id="rId59"/>
    <p:sldId id="351" r:id="rId60"/>
    <p:sldId id="352" r:id="rId61"/>
    <p:sldId id="353" r:id="rId62"/>
    <p:sldId id="354" r:id="rId63"/>
    <p:sldId id="355" r:id="rId64"/>
    <p:sldId id="356" r:id="rId65"/>
    <p:sldId id="358" r:id="rId66"/>
    <p:sldId id="359" r:id="rId67"/>
    <p:sldId id="360" r:id="rId68"/>
    <p:sldId id="361" r:id="rId69"/>
    <p:sldId id="362" r:id="rId70"/>
    <p:sldId id="363" r:id="rId71"/>
    <p:sldId id="364" r:id="rId72"/>
    <p:sldId id="378" r:id="rId73"/>
    <p:sldId id="379" r:id="rId74"/>
    <p:sldId id="380" r:id="rId75"/>
    <p:sldId id="381" r:id="rId76"/>
    <p:sldId id="382" r:id="rId77"/>
    <p:sldId id="383" r:id="rId78"/>
    <p:sldId id="384" r:id="rId79"/>
  </p:sldIdLst>
  <p:sldSz cx="9144000" cy="6858000" type="screen4x3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8002E"/>
    <a:srgbClr val="BCD7E6"/>
    <a:srgbClr val="98C1D8"/>
    <a:srgbClr val="8CBAD4"/>
    <a:srgbClr val="7EB2CE"/>
    <a:srgbClr val="88B9D4"/>
    <a:srgbClr val="7EB2D0"/>
    <a:srgbClr val="00AE9E"/>
    <a:srgbClr val="C5E4DF"/>
    <a:srgbClr val="CCE6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4" autoAdjust="0"/>
    <p:restoredTop sz="87338" autoAdjust="0"/>
  </p:normalViewPr>
  <p:slideViewPr>
    <p:cSldViewPr>
      <p:cViewPr>
        <p:scale>
          <a:sx n="100" d="100"/>
          <a:sy n="100" d="100"/>
        </p:scale>
        <p:origin x="-654" y="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slide" Target="slides/slide72.xml"/><Relationship Id="rId84" Type="http://schemas.openxmlformats.org/officeDocument/2006/relationships/theme" Target="theme/theme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presProps" Target="presProps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0A4EBA95-A1EC-4824-8846-843B9E0F4CA4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E8897003-E87C-40A4-A9A6-F67232A05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112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217" cy="497524"/>
          </a:xfrm>
          <a:prstGeom prst="rect">
            <a:avLst/>
          </a:prstGeom>
        </p:spPr>
        <p:txBody>
          <a:bodyPr vert="horz" lIns="91566" tIns="45782" rIns="91566" bIns="457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981" y="1"/>
            <a:ext cx="2951217" cy="497524"/>
          </a:xfrm>
          <a:prstGeom prst="rect">
            <a:avLst/>
          </a:prstGeom>
        </p:spPr>
        <p:txBody>
          <a:bodyPr vert="horz" lIns="91566" tIns="45782" rIns="91566" bIns="457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9A532C-7947-4DAC-B806-585A8493EAE6}" type="datetimeFigureOut">
              <a:rPr lang="en-US"/>
              <a:pPr>
                <a:defRPr/>
              </a:pPr>
              <a:t>6/4/2018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6" tIns="45782" rIns="91566" bIns="4578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3" y="4722498"/>
            <a:ext cx="5447666" cy="4472939"/>
          </a:xfrm>
          <a:prstGeom prst="rect">
            <a:avLst/>
          </a:prstGeom>
        </p:spPr>
        <p:txBody>
          <a:bodyPr vert="horz" lIns="91566" tIns="45782" rIns="91566" bIns="4578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1813"/>
            <a:ext cx="2951217" cy="497524"/>
          </a:xfrm>
          <a:prstGeom prst="rect">
            <a:avLst/>
          </a:prstGeom>
        </p:spPr>
        <p:txBody>
          <a:bodyPr vert="horz" lIns="91566" tIns="45782" rIns="91566" bIns="457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981" y="9441813"/>
            <a:ext cx="2951217" cy="497524"/>
          </a:xfrm>
          <a:prstGeom prst="rect">
            <a:avLst/>
          </a:prstGeom>
        </p:spPr>
        <p:txBody>
          <a:bodyPr vert="horz" lIns="91566" tIns="45782" rIns="91566" bIns="457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DCF128-4A6C-4D37-B682-52264B7C43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488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628775"/>
            <a:ext cx="9144000" cy="144463"/>
          </a:xfrm>
          <a:prstGeom prst="rect">
            <a:avLst/>
          </a:prstGeom>
          <a:solidFill>
            <a:srgbClr val="00AE9E"/>
          </a:solidFill>
          <a:ln>
            <a:noFill/>
          </a:ln>
          <a:extLst/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9" descr="PHE_3268_SML_A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73063"/>
            <a:ext cx="1439863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132856"/>
            <a:ext cx="7633648" cy="208454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5445224"/>
            <a:ext cx="7633648" cy="914400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16518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088000"/>
            <a:ext cx="8028000" cy="4064455"/>
          </a:xfrm>
        </p:spPr>
        <p:txBody>
          <a:bodyPr/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13707-55E4-4D57-BB4A-82E3BC41C3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Presentation title - edit in Header and Footer</a:t>
            </a:r>
          </a:p>
        </p:txBody>
      </p:sp>
    </p:spTree>
    <p:extLst>
      <p:ext uri="{BB962C8B-B14F-4D97-AF65-F5344CB8AC3E}">
        <p14:creationId xmlns:p14="http://schemas.microsoft.com/office/powerpoint/2010/main" val="3846112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628000"/>
            <a:ext cx="8028000" cy="3537304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rgbClr val="00AE9E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FF8AB-A5C8-4891-B0A0-83731F4AAD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Presentation title - edit in Header and Footer</a:t>
            </a:r>
          </a:p>
        </p:txBody>
      </p:sp>
    </p:spTree>
    <p:extLst>
      <p:ext uri="{BB962C8B-B14F-4D97-AF65-F5344CB8AC3E}">
        <p14:creationId xmlns:p14="http://schemas.microsoft.com/office/powerpoint/2010/main" val="278457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1 line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C2EBB-8FBA-4F98-B16B-BD974DB68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Presentation title - edit in Header and Footer</a:t>
            </a:r>
          </a:p>
        </p:txBody>
      </p:sp>
    </p:spTree>
    <p:extLst>
      <p:ext uri="{BB962C8B-B14F-4D97-AF65-F5344CB8AC3E}">
        <p14:creationId xmlns:p14="http://schemas.microsoft.com/office/powerpoint/2010/main" val="2399652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2 lines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193C-53FF-47B5-9F2E-69C1DDF03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Presentation title - edit in Header and Footer</a:t>
            </a:r>
          </a:p>
        </p:txBody>
      </p:sp>
    </p:spTree>
    <p:extLst>
      <p:ext uri="{BB962C8B-B14F-4D97-AF65-F5344CB8AC3E}">
        <p14:creationId xmlns:p14="http://schemas.microsoft.com/office/powerpoint/2010/main" val="1919829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367999"/>
            <a:ext cx="8028000" cy="47880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DB72B-92F3-4A93-834F-7C68591685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Presentation title - edit in Header and Footer</a:t>
            </a:r>
          </a:p>
        </p:txBody>
      </p:sp>
    </p:spTree>
    <p:extLst>
      <p:ext uri="{BB962C8B-B14F-4D97-AF65-F5344CB8AC3E}">
        <p14:creationId xmlns:p14="http://schemas.microsoft.com/office/powerpoint/2010/main" val="37060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3077896" cy="670396"/>
          </a:xfrm>
        </p:spPr>
        <p:txBody>
          <a:bodyPr anchor="t" anchorCtr="0"/>
          <a:lstStyle>
            <a:lvl1pPr algn="l">
              <a:defRPr sz="1800" b="0" i="0" spc="0"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368001"/>
            <a:ext cx="4799138" cy="4788000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00" y="2132856"/>
            <a:ext cx="3077896" cy="403244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4ABC7-5702-4116-BBCE-F06EAFAD31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Presentation title - edit in Header and Footer</a:t>
            </a:r>
          </a:p>
        </p:txBody>
      </p:sp>
    </p:spTree>
    <p:extLst>
      <p:ext uri="{BB962C8B-B14F-4D97-AF65-F5344CB8AC3E}">
        <p14:creationId xmlns:p14="http://schemas.microsoft.com/office/powerpoint/2010/main" val="1737574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28775"/>
            <a:ext cx="9144000" cy="144463"/>
          </a:xfrm>
          <a:prstGeom prst="rect">
            <a:avLst/>
          </a:prstGeom>
          <a:solidFill>
            <a:srgbClr val="00AE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9" descr="PHE_3268_SML_A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800000"/>
            <a:ext cx="8028000" cy="4377600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C55CA-111D-4FB7-BF28-FC31A0051A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Presentation title - edit in Header and Footer</a:t>
            </a:r>
          </a:p>
        </p:txBody>
      </p:sp>
    </p:spTree>
    <p:extLst>
      <p:ext uri="{BB962C8B-B14F-4D97-AF65-F5344CB8AC3E}">
        <p14:creationId xmlns:p14="http://schemas.microsoft.com/office/powerpoint/2010/main" val="3442917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08725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F9620-432C-46B4-883E-599DBF46A6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Presentation title - edit in Header and Footer</a:t>
            </a:r>
          </a:p>
        </p:txBody>
      </p:sp>
    </p:spTree>
    <p:extLst>
      <p:ext uri="{BB962C8B-B14F-4D97-AF65-F5344CB8AC3E}">
        <p14:creationId xmlns:p14="http://schemas.microsoft.com/office/powerpoint/2010/main" val="4230498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7249D8B-9566-4963-9CA1-7DD2E4CE5D67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7704137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Presentation title - edit in Header and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50" baseline="0">
          <a:solidFill>
            <a:srgbClr val="00AE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Arial" charset="0"/>
        <a:defRPr kern="1200" baseline="0">
          <a:solidFill>
            <a:srgbClr val="00AE9E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ts val="600"/>
        </a:spcBef>
        <a:spcAft>
          <a:spcPct val="0"/>
        </a:spcAft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215900" indent="-215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898525" indent="-287338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898525" indent="-287338" algn="l" rtl="0" eaLnBrk="0" fontAlgn="base" hangingPunct="0">
        <a:spcBef>
          <a:spcPct val="20000"/>
        </a:spcBef>
        <a:spcAft>
          <a:spcPct val="0"/>
        </a:spcAft>
        <a:buFont typeface="Arial" charset="0"/>
        <a:buAutoNum type="arabicPeriod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e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e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em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emf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emf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emf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em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132857"/>
            <a:ext cx="7633648" cy="1656184"/>
          </a:xfrm>
        </p:spPr>
        <p:txBody>
          <a:bodyPr/>
          <a:lstStyle/>
          <a:p>
            <a:r>
              <a:rPr lang="en-GB" b="1" dirty="0" smtClean="0"/>
              <a:t>Appendix C:</a:t>
            </a:r>
            <a:br>
              <a:rPr lang="en-GB" b="1" dirty="0" smtClean="0"/>
            </a:br>
            <a:r>
              <a:rPr lang="en-GB" dirty="0" smtClean="0"/>
              <a:t>Childhood </a:t>
            </a:r>
            <a:r>
              <a:rPr lang="en-GB" dirty="0"/>
              <a:t>Cancer Statistics, </a:t>
            </a:r>
            <a:r>
              <a:rPr lang="en-GB" dirty="0" smtClean="0"/>
              <a:t>England,  Annual </a:t>
            </a:r>
            <a:r>
              <a:rPr lang="en-GB" dirty="0"/>
              <a:t>report 2018 </a:t>
            </a:r>
            <a:br>
              <a:rPr lang="en-GB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i="1" dirty="0" smtClean="0"/>
              <a:t>Survival Charts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43410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6: </a:t>
            </a:r>
            <a:r>
              <a:rPr lang="en-GB" b="1" dirty="0"/>
              <a:t>Population-based survival of children aged 0–14 years with cancer in England diagnosed 2001 to 2015,</a:t>
            </a:r>
            <a:r>
              <a:rPr lang="en-GB" dirty="0"/>
              <a:t> </a:t>
            </a:r>
            <a:r>
              <a:rPr lang="en-GB" b="1" dirty="0" smtClean="0"/>
              <a:t>precursor </a:t>
            </a:r>
            <a:r>
              <a:rPr lang="en-GB" b="1" dirty="0"/>
              <a:t>cell leukaemias - aged 1-14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1115"/>
            <a:ext cx="7949484" cy="3890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244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7: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mature </a:t>
            </a:r>
            <a:r>
              <a:rPr lang="en-GB" b="1" dirty="0"/>
              <a:t>B-cell leukaemias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66" y="1887021"/>
            <a:ext cx="8153990" cy="3990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244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8: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acute </a:t>
            </a:r>
            <a:r>
              <a:rPr lang="en-GB" b="1" dirty="0"/>
              <a:t>myeloid leukaemias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04" y="1963545"/>
            <a:ext cx="7997616" cy="3913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244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9</a:t>
            </a:r>
            <a:r>
              <a:rPr lang="en-GB" dirty="0" smtClean="0"/>
              <a:t>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chronic </a:t>
            </a:r>
            <a:r>
              <a:rPr lang="en-GB" b="1" dirty="0"/>
              <a:t>myeloproliferative diseases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17" y="2100883"/>
            <a:ext cx="8158409" cy="399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244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10:</a:t>
            </a:r>
            <a:r>
              <a:rPr lang="en-GB" dirty="0" smtClean="0"/>
              <a:t>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chronic </a:t>
            </a:r>
            <a:r>
              <a:rPr lang="en-GB" b="1" dirty="0"/>
              <a:t>myeloid leukaemia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34" y="1916832"/>
            <a:ext cx="824022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84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11: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other </a:t>
            </a:r>
            <a:r>
              <a:rPr lang="en-GB" b="1" dirty="0"/>
              <a:t>chronic myeloproliferative diseases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8093073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84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12: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myelodysplastic </a:t>
            </a:r>
            <a:r>
              <a:rPr lang="en-GB" b="1" dirty="0"/>
              <a:t>syndrome and other myeloproliferative diseases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05" y="2096394"/>
            <a:ext cx="8020435" cy="3924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84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13: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myelodysplastic </a:t>
            </a:r>
            <a:r>
              <a:rPr lang="en-GB" b="1" dirty="0"/>
              <a:t>syndrome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8093073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84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14: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juvenile </a:t>
            </a:r>
            <a:r>
              <a:rPr lang="en-GB" b="1" dirty="0"/>
              <a:t>myelomonocytic leukaemia </a:t>
            </a:r>
            <a:r>
              <a:rPr lang="en-GB" b="1" dirty="0" smtClean="0"/>
              <a:t>and </a:t>
            </a:r>
            <a:r>
              <a:rPr lang="en-GB" b="1" dirty="0"/>
              <a:t>chronic myelomonocytic leukaemia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2204864"/>
            <a:ext cx="8028892" cy="3929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84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15: </a:t>
            </a:r>
            <a:r>
              <a:rPr lang="en-GB" b="1" dirty="0"/>
              <a:t>Population-based </a:t>
            </a:r>
            <a:r>
              <a:rPr lang="en-GB" b="1" dirty="0" smtClean="0"/>
              <a:t>survival of children aged 0–14 years with cancer in England diagnosed 2001 to 2015, unspecified and other specified leukaemias</a:t>
            </a:r>
            <a:endParaRPr lang="en-GB" b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46645"/>
            <a:ext cx="8064896" cy="394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84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2018. </a:t>
            </a:r>
          </a:p>
          <a:p>
            <a:pPr algn="ctr"/>
            <a:r>
              <a:rPr lang="en-GB" sz="1000" dirty="0"/>
              <a:t>Source: National Cancer Registration and Analysis Service, Public Health England, CAS accessed December 2017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1484784"/>
            <a:ext cx="820891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98002E"/>
                </a:solidFill>
              </a:rPr>
              <a:t>Population-based </a:t>
            </a:r>
            <a:r>
              <a:rPr lang="en-GB" sz="2000" b="1" dirty="0" smtClean="0">
                <a:solidFill>
                  <a:srgbClr val="98002E"/>
                </a:solidFill>
              </a:rPr>
              <a:t>5-year </a:t>
            </a:r>
            <a:r>
              <a:rPr lang="en-GB" sz="2000" b="1" dirty="0">
                <a:solidFill>
                  <a:srgbClr val="98002E"/>
                </a:solidFill>
              </a:rPr>
              <a:t>survival of children with cancer in England diagnosed 2001 to 2015, by period of diagnosis,  </a:t>
            </a:r>
            <a:endParaRPr lang="en-GB" sz="2000" b="1" dirty="0" smtClean="0">
              <a:solidFill>
                <a:srgbClr val="98002E"/>
              </a:solidFill>
            </a:endParaRPr>
          </a:p>
          <a:p>
            <a:r>
              <a:rPr lang="en-GB" sz="2000" b="1" dirty="0" smtClean="0">
                <a:solidFill>
                  <a:srgbClr val="98002E"/>
                </a:solidFill>
              </a:rPr>
              <a:t>grouped </a:t>
            </a:r>
            <a:r>
              <a:rPr lang="en-GB" sz="2000" b="1" dirty="0">
                <a:solidFill>
                  <a:srgbClr val="98002E"/>
                </a:solidFill>
              </a:rPr>
              <a:t>according to ‘International Classification of Childhood Cancer, Third Edition’ (ICCC-3)</a:t>
            </a:r>
            <a:endParaRPr lang="en-GB" sz="2000" dirty="0">
              <a:solidFill>
                <a:srgbClr val="98002E"/>
              </a:solidFill>
            </a:endParaRPr>
          </a:p>
          <a:p>
            <a:endParaRPr lang="en-GB" dirty="0" smtClean="0">
              <a:solidFill>
                <a:srgbClr val="98002E"/>
              </a:solidFill>
            </a:endParaRPr>
          </a:p>
          <a:p>
            <a:r>
              <a:rPr lang="en-GB" dirty="0" smtClean="0"/>
              <a:t>The </a:t>
            </a:r>
            <a:r>
              <a:rPr lang="en-GB" dirty="0"/>
              <a:t>study closing date for follow-up was 31 December 2016.  </a:t>
            </a:r>
          </a:p>
          <a:p>
            <a:endParaRPr lang="en-GB" dirty="0"/>
          </a:p>
          <a:p>
            <a:r>
              <a:rPr lang="en-GB" dirty="0"/>
              <a:t>Observed survival was estimated actuarially by Kaplan-Meier analysis. </a:t>
            </a:r>
          </a:p>
          <a:p>
            <a:endParaRPr lang="en-GB" dirty="0" smtClean="0"/>
          </a:p>
          <a:p>
            <a:r>
              <a:rPr lang="en-GB" dirty="0" smtClean="0"/>
              <a:t>For diagnostic categories with at least 100 registrations analysed, results are given for children diagnosed during each of the </a:t>
            </a:r>
            <a:r>
              <a:rPr lang="en-GB" dirty="0" smtClean="0"/>
              <a:t>3 5-year </a:t>
            </a:r>
            <a:r>
              <a:rPr lang="en-GB" dirty="0" smtClean="0"/>
              <a:t>periods 2001-2005, 2006-2010 and 2011-2015.  For those with fewer than 100 registrations, results are given for the single 15-year period 2001-2015. </a:t>
            </a:r>
          </a:p>
          <a:p>
            <a:endParaRPr lang="en-GB" dirty="0"/>
          </a:p>
          <a:p>
            <a:r>
              <a:rPr lang="en-GB" dirty="0" smtClean="0"/>
              <a:t>For more information on the data and methods used for the survival analysis, please refer to the main report.</a:t>
            </a:r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16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16: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lymphomas </a:t>
            </a:r>
            <a:r>
              <a:rPr lang="en-GB" b="1" dirty="0"/>
              <a:t>and reticuloendothelial neoplasms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48963"/>
            <a:ext cx="7855811" cy="384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9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17: </a:t>
            </a:r>
            <a:r>
              <a:rPr lang="en-GB" b="1" dirty="0"/>
              <a:t>Population-based survival of children aged 0–14 years with cancer in England diagnosed 2001 to 2015, Hodgkin lymphoma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7099"/>
            <a:ext cx="7949484" cy="3890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9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18: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Non-Hodgkin </a:t>
            </a:r>
            <a:r>
              <a:rPr lang="en-GB" b="1" dirty="0"/>
              <a:t>lymphomas (including Burkitt lymphoma)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64098"/>
            <a:ext cx="7677736" cy="3757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9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19: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CNS </a:t>
            </a:r>
            <a:r>
              <a:rPr lang="en-GB" b="1" dirty="0"/>
              <a:t>and miscellaneous intracranial and intraspinal neoplasms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192090"/>
            <a:ext cx="8119177" cy="3973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9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20: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err="1" smtClean="0"/>
              <a:t>ependymomas</a:t>
            </a:r>
            <a:r>
              <a:rPr lang="en-GB" b="1" dirty="0" smtClean="0"/>
              <a:t> </a:t>
            </a:r>
            <a:r>
              <a:rPr lang="en-GB" b="1" dirty="0"/>
              <a:t>and choroid plexus tumour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1115"/>
            <a:ext cx="8096631" cy="3962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9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21: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err="1" smtClean="0"/>
              <a:t>ependymomas</a:t>
            </a:r>
            <a:endParaRPr lang="en-GB" b="1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04" y="1987099"/>
            <a:ext cx="8243778" cy="403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9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22: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choroid </a:t>
            </a:r>
            <a:r>
              <a:rPr lang="en-GB" b="1" dirty="0"/>
              <a:t>plexus carcinoma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67391"/>
            <a:ext cx="8136904" cy="3981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9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23: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choroid </a:t>
            </a:r>
            <a:r>
              <a:rPr lang="en-GB" b="1" dirty="0"/>
              <a:t>plexus papilloma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69070"/>
            <a:ext cx="8133473" cy="3980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9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24: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err="1" smtClean="0"/>
              <a:t>astrocytomas</a:t>
            </a:r>
            <a:endParaRPr lang="en-GB" b="1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75748"/>
            <a:ext cx="8119826" cy="3973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9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25: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err="1" smtClean="0"/>
              <a:t>medulloblastoma</a:t>
            </a:r>
            <a:endParaRPr lang="en-GB" b="1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4096"/>
            <a:ext cx="8249914" cy="403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9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3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0113" y="6308725"/>
            <a:ext cx="7704137" cy="549275"/>
          </a:xfrm>
        </p:spPr>
        <p:txBody>
          <a:bodyPr/>
          <a:lstStyle/>
          <a:p>
            <a:pPr algn="ctr"/>
            <a:r>
              <a:rPr lang="en-GB" b="1" dirty="0"/>
              <a:t>Childhood Cancer Statistics, England,  Annual report 2018. </a:t>
            </a:r>
          </a:p>
          <a:p>
            <a:pPr algn="ctr"/>
            <a:r>
              <a:rPr lang="en-GB" sz="1000" dirty="0"/>
              <a:t>Source: National Cancer Registration and Analysis Service, Public Health England, CAS accessed December 2017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288" y="188640"/>
            <a:ext cx="6212160" cy="608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41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26: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embryonal </a:t>
            </a:r>
            <a:r>
              <a:rPr lang="en-GB" b="1" dirty="0"/>
              <a:t>CNS tumour NOS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65859"/>
            <a:ext cx="7992888" cy="391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9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27: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atypical </a:t>
            </a:r>
            <a:r>
              <a:rPr lang="en-GB" b="1" dirty="0"/>
              <a:t>teratoid/rhabdoid tumour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74637"/>
            <a:ext cx="8064896" cy="394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9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28: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err="1" smtClean="0"/>
              <a:t>oligodendrogliomas</a:t>
            </a:r>
            <a:endParaRPr lang="en-GB" b="1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8240219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9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29: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mixed </a:t>
            </a:r>
            <a:r>
              <a:rPr lang="en-GB" b="1" dirty="0"/>
              <a:t>and unspecified gliomas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27" y="1931797"/>
            <a:ext cx="8209638" cy="4017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9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30: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pituitary </a:t>
            </a:r>
            <a:r>
              <a:rPr lang="en-GB" b="1" dirty="0"/>
              <a:t>adenomas and </a:t>
            </a:r>
            <a:r>
              <a:rPr lang="en-GB" b="1" dirty="0" smtClean="0"/>
              <a:t>carcinomas</a:t>
            </a:r>
          </a:p>
          <a:p>
            <a:endParaRPr lang="en-GB" b="1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50" y="2040931"/>
            <a:ext cx="8280920" cy="4052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9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35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31: </a:t>
            </a:r>
            <a:r>
              <a:rPr lang="en-GB" b="1" dirty="0"/>
              <a:t>Population-based survival of children aged 0–14 years with cancer in England diagnosed 2001 to 2015, t</a:t>
            </a:r>
            <a:r>
              <a:rPr lang="en-GB" b="1" dirty="0" smtClean="0"/>
              <a:t>umours </a:t>
            </a:r>
            <a:r>
              <a:rPr lang="en-GB" b="1" dirty="0"/>
              <a:t>of the sellar region (craniopharyngiomas)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2165796"/>
            <a:ext cx="8172908" cy="3999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9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36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32: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pineal </a:t>
            </a:r>
            <a:r>
              <a:rPr lang="en-GB" b="1" dirty="0"/>
              <a:t>parenchymal tumours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940952"/>
            <a:ext cx="8338078" cy="4080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9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37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33: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neuronal </a:t>
            </a:r>
            <a:r>
              <a:rPr lang="en-GB" b="1" dirty="0"/>
              <a:t>and mixed neuronal-glial tumours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18653"/>
            <a:ext cx="8064896" cy="394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9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38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34: </a:t>
            </a:r>
            <a:r>
              <a:rPr lang="en-GB" b="1" dirty="0"/>
              <a:t>Population-based </a:t>
            </a:r>
            <a:r>
              <a:rPr lang="en-GB" b="1" dirty="0" smtClean="0"/>
              <a:t>survival of children aged 0–14 years with cancer in England diagnosed 2001 to 2015, </a:t>
            </a:r>
            <a:r>
              <a:rPr lang="en-GB" b="1" dirty="0" err="1" smtClean="0"/>
              <a:t>meningiomas</a:t>
            </a:r>
            <a:endParaRPr lang="en-GB" b="1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951304"/>
            <a:ext cx="8316924" cy="406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9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39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35: </a:t>
            </a:r>
            <a:r>
              <a:rPr lang="en-GB" b="1" dirty="0"/>
              <a:t>Population-based survival of children aged 0–14 years with cancer in England diagnosed 2001 to 2015, n</a:t>
            </a:r>
            <a:r>
              <a:rPr lang="en-GB" b="1" dirty="0" smtClean="0"/>
              <a:t>euroblastoma </a:t>
            </a:r>
            <a:r>
              <a:rPr lang="en-GB" b="1" dirty="0"/>
              <a:t>and other peripheral nervous cell tumours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74" y="2120082"/>
            <a:ext cx="8450814" cy="413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9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0113" y="6308725"/>
            <a:ext cx="7704137" cy="549275"/>
          </a:xfrm>
        </p:spPr>
        <p:txBody>
          <a:bodyPr/>
          <a:lstStyle/>
          <a:p>
            <a:pPr algn="ctr"/>
            <a:r>
              <a:rPr lang="en-GB" b="1" dirty="0"/>
              <a:t>Childhood Cancer Statistics, England,  Annual report 2018. </a:t>
            </a:r>
          </a:p>
          <a:p>
            <a:pPr algn="ctr"/>
            <a:r>
              <a:rPr lang="en-GB" sz="1000" dirty="0"/>
              <a:t>Source: National Cancer Registration and Analysis Service, Public Health England, CAS accessed December 2017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02940"/>
            <a:ext cx="6509212" cy="5590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17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40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36: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neuroblastoma </a:t>
            </a:r>
            <a:r>
              <a:rPr lang="en-GB" b="1" dirty="0"/>
              <a:t>and ganglioneuroblastoma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67" y="2169015"/>
            <a:ext cx="8313476" cy="4068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50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41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37: </a:t>
            </a:r>
            <a:r>
              <a:rPr lang="en-GB" b="1" dirty="0"/>
              <a:t>Population-based survival of children aged 0–14 years with cancer in England diagnosed 2001 to 2015, n</a:t>
            </a:r>
            <a:r>
              <a:rPr lang="en-GB" b="1" dirty="0" smtClean="0"/>
              <a:t>euroblastoma </a:t>
            </a:r>
            <a:r>
              <a:rPr lang="en-GB" b="1" dirty="0"/>
              <a:t>and ganglioneuroblastoma - </a:t>
            </a:r>
            <a:r>
              <a:rPr lang="en-GB" b="1" dirty="0" smtClean="0"/>
              <a:t>aged </a:t>
            </a:r>
            <a:r>
              <a:rPr lang="en-GB" b="1" dirty="0"/>
              <a:t>&lt;1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2130558"/>
            <a:ext cx="8244916" cy="4034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9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42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38: </a:t>
            </a:r>
            <a:r>
              <a:rPr lang="en-GB" b="1" dirty="0"/>
              <a:t>Population-based survival of children aged 0–14 years with cancer in England diagnosed 2001 to 2015, n</a:t>
            </a:r>
            <a:r>
              <a:rPr lang="en-GB" b="1" dirty="0" smtClean="0"/>
              <a:t>euroblastoma </a:t>
            </a:r>
            <a:r>
              <a:rPr lang="en-GB" b="1" dirty="0"/>
              <a:t>and ganglioneuroblastoma - </a:t>
            </a:r>
            <a:r>
              <a:rPr lang="en-GB" b="1" dirty="0" smtClean="0"/>
              <a:t>aged </a:t>
            </a:r>
            <a:r>
              <a:rPr lang="en-GB" b="1" dirty="0"/>
              <a:t>1-14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2120082"/>
            <a:ext cx="8244916" cy="4034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9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43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39: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retinoblastoma</a:t>
            </a:r>
            <a:endParaRPr lang="en-GB" b="1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951304"/>
            <a:ext cx="8316924" cy="406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5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44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40: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retinoblastoma</a:t>
            </a:r>
            <a:r>
              <a:rPr lang="en-GB" b="1" dirty="0"/>
              <a:t>: bilateral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951304"/>
            <a:ext cx="8316924" cy="406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5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45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41: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retinoblastoma</a:t>
            </a:r>
            <a:r>
              <a:rPr lang="en-GB" b="1" dirty="0"/>
              <a:t>: unilateral 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916832"/>
            <a:ext cx="8387367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5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46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42: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renal </a:t>
            </a:r>
            <a:r>
              <a:rPr lang="en-GB" b="1" dirty="0"/>
              <a:t>tumours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17" y="1987099"/>
            <a:ext cx="8243778" cy="403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5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47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43: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err="1" smtClean="0"/>
              <a:t>nephroblastoma</a:t>
            </a:r>
            <a:r>
              <a:rPr lang="en-GB" b="1" dirty="0" smtClean="0"/>
              <a:t> </a:t>
            </a:r>
            <a:r>
              <a:rPr lang="en-GB" b="1" dirty="0"/>
              <a:t>(Wilms Tumour)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2032285"/>
            <a:ext cx="8445734" cy="4133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5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48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44: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rhabdoid </a:t>
            </a:r>
            <a:r>
              <a:rPr lang="en-GB" b="1" dirty="0"/>
              <a:t>renal tumour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61" y="1987099"/>
            <a:ext cx="8390924" cy="410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5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49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45: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kidney </a:t>
            </a:r>
            <a:r>
              <a:rPr lang="en-GB" b="1" dirty="0"/>
              <a:t>sarcomas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00" y="1961214"/>
            <a:ext cx="8296672" cy="4060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5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99592" y="6381328"/>
            <a:ext cx="7704137" cy="549275"/>
          </a:xfrm>
        </p:spPr>
        <p:txBody>
          <a:bodyPr/>
          <a:lstStyle/>
          <a:p>
            <a:pPr algn="ctr"/>
            <a:r>
              <a:rPr lang="en-GB" b="1" dirty="0"/>
              <a:t>Childhood Cancer Statistics, England,  Annual report </a:t>
            </a:r>
            <a:r>
              <a:rPr lang="en-GB" b="1" dirty="0" smtClean="0"/>
              <a:t>2018. </a:t>
            </a:r>
          </a:p>
          <a:p>
            <a:pPr algn="ctr"/>
            <a:r>
              <a:rPr lang="en-GB" sz="1000" dirty="0" smtClean="0"/>
              <a:t>Source</a:t>
            </a:r>
            <a:r>
              <a:rPr lang="en-GB" sz="1000" dirty="0"/>
              <a:t>: National Cancer Registration and Analysis Service, Public Health England, CAS accessed December 2017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Figure 1: Population-based </a:t>
            </a:r>
            <a:r>
              <a:rPr lang="en-GB" b="1" dirty="0"/>
              <a:t>survival of children aged 0–14 years with cancer in England diagnosed 2001 to 2015, </a:t>
            </a:r>
            <a:r>
              <a:rPr lang="en-GB" b="1" dirty="0" smtClean="0"/>
              <a:t>all </a:t>
            </a:r>
            <a:r>
              <a:rPr lang="en-GB" b="1" dirty="0"/>
              <a:t>cancers </a:t>
            </a:r>
            <a:r>
              <a:rPr lang="en-GB" b="1" dirty="0" smtClean="0"/>
              <a:t>combined</a:t>
            </a:r>
            <a:endParaRPr lang="en-GB" b="1" dirty="0"/>
          </a:p>
        </p:txBody>
      </p:sp>
      <p:pic>
        <p:nvPicPr>
          <p:cNvPr id="6" name="Picture 5" descr="1 year, 2001-2005 90%, 2006-2010 91%, 2011-2015 92%&#10;2 years, 2001-2005 84%, 2006-2010 86%, 2011-2015 88%&#10;3 years, 2001-2005 81%, 2006-2010 84%, 2011-2015 85%&#10;4 years, 2001-2005 79%, 2006-2010 83%, 2011-2015 84%&#10;5 years, 2001-2005 78%, 2006-2010 82%, 2011-2015 83%&#10;6 years, 2001-2005 77%, 2006-2010 81%&#10;7 years, 2001-2005 77%, 2006-2010 81%&#10;8 years, 2001-2005 76%, 2006-2010 81%&#10;9 years, 2001-2005 76%, 2006-2010 80%&#10;10 years, 2001-2005 76%, 2006-2010 80%&#10;11 years, 2001-2005 75%&#10;15 years, 2001-2005 75%" title="Figure 3 shows survival curves for children with any type of cancer in England diagnosed 2001-2015.  There are three curves, one each for diagnosis periods 2001-2005, 2006-2010 and 2011-2015.  Survival fell most steeply during the first year following diagnosis.  Survival to the nearest 1% at successive 1-year intervals since diagnosis by calendar years of diagnosis was as follows: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50707"/>
            <a:ext cx="7416824" cy="4314597"/>
          </a:xfrm>
          <a:prstGeom prst="rect">
            <a:avLst/>
          </a:prstGeom>
          <a:noFill/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98183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50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46: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hepatic </a:t>
            </a:r>
            <a:r>
              <a:rPr lang="en-GB" b="1" dirty="0"/>
              <a:t>tumours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7" y="1987099"/>
            <a:ext cx="8390925" cy="410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102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51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47: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err="1" smtClean="0"/>
              <a:t>hepatoblastoma</a:t>
            </a:r>
            <a:endParaRPr lang="en-GB" b="1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987099"/>
            <a:ext cx="8538071" cy="4178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102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52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48: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hepatic </a:t>
            </a:r>
            <a:r>
              <a:rPr lang="en-GB" b="1" dirty="0"/>
              <a:t>carcinomas</a:t>
            </a: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2007686"/>
            <a:ext cx="8348855" cy="4085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102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53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49: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malignant </a:t>
            </a:r>
            <a:r>
              <a:rPr lang="en-GB" b="1" dirty="0"/>
              <a:t>bone tumours</a:t>
            </a: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46" y="1882182"/>
            <a:ext cx="8311026" cy="406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24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54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50: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osteosarcomas</a:t>
            </a:r>
            <a:endParaRPr lang="en-GB" b="1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916832"/>
            <a:ext cx="8534513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24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55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51: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Ewing </a:t>
            </a:r>
            <a:r>
              <a:rPr lang="en-GB" b="1" dirty="0"/>
              <a:t>tumour and related sarcomas of bone</a:t>
            </a: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2192090"/>
            <a:ext cx="8266323" cy="4045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24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56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52: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soft </a:t>
            </a:r>
            <a:r>
              <a:rPr lang="en-GB" b="1" dirty="0"/>
              <a:t>tissue and other extraosseous sarcomas</a:t>
            </a: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60" y="2099241"/>
            <a:ext cx="8308912" cy="406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9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57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53: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rhabdomyosarcomas</a:t>
            </a:r>
            <a:endParaRPr lang="en-GB" b="1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987099"/>
            <a:ext cx="8243778" cy="403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9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58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54: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fibroblastic </a:t>
            </a:r>
            <a:r>
              <a:rPr lang="en-GB" b="1" dirty="0"/>
              <a:t>and myofibroblastic tumours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53" y="2110972"/>
            <a:ext cx="8432086" cy="4126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9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59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55: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nerve </a:t>
            </a:r>
            <a:r>
              <a:rPr lang="en-GB" b="1" dirty="0"/>
              <a:t>sheath tumours</a:t>
            </a: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10" y="1902394"/>
            <a:ext cx="8416870" cy="4118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9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2:</a:t>
            </a:r>
            <a:r>
              <a:rPr lang="en-GB" dirty="0" smtClean="0"/>
              <a:t> </a:t>
            </a:r>
            <a:r>
              <a:rPr lang="en-GB" b="1" dirty="0"/>
              <a:t>Population-based survival of children aged 0–14 years with cancer in England diagnosed 2001 to 2015, l</a:t>
            </a:r>
            <a:r>
              <a:rPr lang="en-GB" b="1" dirty="0" smtClean="0"/>
              <a:t>eukaemias</a:t>
            </a:r>
            <a:r>
              <a:rPr lang="en-GB" b="1" dirty="0"/>
              <a:t>, myeloproliferative diseases, and myelodysplastic diseases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0113" y="6308725"/>
            <a:ext cx="7704137" cy="549275"/>
          </a:xfrm>
        </p:spPr>
        <p:txBody>
          <a:bodyPr/>
          <a:lstStyle/>
          <a:p>
            <a:pPr algn="ctr"/>
            <a:r>
              <a:rPr lang="en-GB" b="1" dirty="0"/>
              <a:t>Childhood Cancer Statistics, England,  Annual report 2018. </a:t>
            </a:r>
          </a:p>
          <a:p>
            <a:pPr algn="ctr"/>
            <a:r>
              <a:rPr lang="en-GB" sz="1000" dirty="0"/>
              <a:t>Source: National Cancer Registration and Analysis Service, Public Health England, CAS accessed December 2017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7651633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244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60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56: </a:t>
            </a:r>
            <a:r>
              <a:rPr lang="en-GB" b="1" dirty="0"/>
              <a:t>Population-based survival of children aged 0–14 years with cancer in England diagnosed 2001 to 2015, e</a:t>
            </a:r>
            <a:r>
              <a:rPr lang="en-GB" b="1" dirty="0" smtClean="0"/>
              <a:t>xtraosseous </a:t>
            </a:r>
            <a:r>
              <a:rPr lang="en-GB" b="1" dirty="0"/>
              <a:t>Ewing sarcoma family tumours</a:t>
            </a: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2165796"/>
            <a:ext cx="8172908" cy="3999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9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61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57: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err="1" smtClean="0"/>
              <a:t>extrarenal</a:t>
            </a:r>
            <a:r>
              <a:rPr lang="en-GB" b="1" dirty="0" smtClean="0"/>
              <a:t> </a:t>
            </a:r>
            <a:r>
              <a:rPr lang="en-GB" b="1" dirty="0"/>
              <a:t>rhabdoid tumour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30" y="1916874"/>
            <a:ext cx="8240134" cy="4032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9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62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58: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synovial </a:t>
            </a:r>
            <a:r>
              <a:rPr lang="en-GB" b="1" dirty="0"/>
              <a:t>sarcomas</a:t>
            </a: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942405"/>
            <a:ext cx="8482256" cy="4150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63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59: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hepatic </a:t>
            </a:r>
            <a:r>
              <a:rPr lang="en-GB" b="1" dirty="0"/>
              <a:t>sarcomas</a:t>
            </a: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20" y="1908385"/>
            <a:ext cx="8404628" cy="4112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64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60: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germ </a:t>
            </a:r>
            <a:r>
              <a:rPr lang="en-GB" b="1" dirty="0"/>
              <a:t>cell tumours, trophoblastic tumours, and neoplasms of gonads</a:t>
            </a: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2202566"/>
            <a:ext cx="8244916" cy="4034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65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61: </a:t>
            </a:r>
            <a:r>
              <a:rPr lang="en-GB" b="1" dirty="0"/>
              <a:t>Population-based survival of children aged 0–14 years with cancer in England diagnosed 2001 to 2015, CNS germinoma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34" y="1892257"/>
            <a:ext cx="8290438" cy="4057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66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62: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non-germinoma</a:t>
            </a:r>
            <a:endParaRPr lang="en-GB" b="1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956012"/>
            <a:ext cx="8307303" cy="40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67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63: </a:t>
            </a:r>
            <a:r>
              <a:rPr lang="en-GB" b="1" dirty="0"/>
              <a:t>Population-based survival of children aged 0–14 years with cancer in England diagnosed 2001 to 2015, m</a:t>
            </a:r>
            <a:r>
              <a:rPr lang="en-GB" b="1" dirty="0" smtClean="0"/>
              <a:t>alignant </a:t>
            </a:r>
            <a:r>
              <a:rPr lang="en-GB" b="1" dirty="0"/>
              <a:t>extracranial and extragonadal germ cell tumours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18653"/>
            <a:ext cx="8064896" cy="394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68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64: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gonadal </a:t>
            </a:r>
            <a:r>
              <a:rPr lang="en-GB" b="1" dirty="0"/>
              <a:t>germ cell tumours: female</a:t>
            </a:r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48177"/>
            <a:ext cx="8208912" cy="401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69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65: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gonadal </a:t>
            </a:r>
            <a:r>
              <a:rPr lang="en-GB" b="1" dirty="0"/>
              <a:t>germ cell tumours: male</a:t>
            </a: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41" y="2132856"/>
            <a:ext cx="8387367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8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3: </a:t>
            </a:r>
            <a:r>
              <a:rPr lang="en-GB" b="1" dirty="0"/>
              <a:t>Population-based survival of children aged 0–14 years with cancer in England diagnosed 2001 to 2015,</a:t>
            </a:r>
            <a:r>
              <a:rPr lang="en-GB" dirty="0"/>
              <a:t> </a:t>
            </a:r>
            <a:r>
              <a:rPr lang="en-GB" b="1" dirty="0" smtClean="0"/>
              <a:t>lymphoid </a:t>
            </a:r>
            <a:r>
              <a:rPr lang="en-GB" b="1" dirty="0"/>
              <a:t>leukaemias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0113" y="6308725"/>
            <a:ext cx="7704137" cy="549275"/>
          </a:xfrm>
        </p:spPr>
        <p:txBody>
          <a:bodyPr/>
          <a:lstStyle/>
          <a:p>
            <a:pPr algn="ctr"/>
            <a:r>
              <a:rPr lang="en-GB" b="1" dirty="0"/>
              <a:t>Childhood Cancer Statistics, England,  Annual report 2018. </a:t>
            </a:r>
          </a:p>
          <a:p>
            <a:pPr algn="ctr"/>
            <a:r>
              <a:rPr lang="en-GB" sz="1000" dirty="0"/>
              <a:t>Source: National Cancer Registration and Analysis Service, Public Health England, CAS accessed December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04059"/>
            <a:ext cx="7882082" cy="385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244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70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66: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other </a:t>
            </a:r>
            <a:r>
              <a:rPr lang="en-GB" b="1" dirty="0"/>
              <a:t>malignant epithelial neoplasms and malignant melanomas</a:t>
            </a:r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7" y="2132856"/>
            <a:ext cx="8413471" cy="4117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8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71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67: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adrenocortical </a:t>
            </a:r>
            <a:r>
              <a:rPr lang="en-GB" b="1" dirty="0"/>
              <a:t>carcinomas</a:t>
            </a: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32154"/>
            <a:ext cx="8208911" cy="401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8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72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68: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thyroid </a:t>
            </a:r>
            <a:r>
              <a:rPr lang="en-GB" b="1" dirty="0"/>
              <a:t>carcinomas</a:t>
            </a:r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09" y="1987099"/>
            <a:ext cx="8390924" cy="410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8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73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69: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nasopharyngeal </a:t>
            </a:r>
            <a:r>
              <a:rPr lang="en-GB" b="1" dirty="0"/>
              <a:t>carcinomas</a:t>
            </a:r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64878"/>
            <a:ext cx="8142038" cy="3984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8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74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70: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malignant </a:t>
            </a:r>
            <a:r>
              <a:rPr lang="en-GB" b="1" dirty="0"/>
              <a:t>melanomas</a:t>
            </a:r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64879"/>
            <a:ext cx="8289183" cy="4056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8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75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b="1" dirty="0"/>
              <a:t>Childhood Cancer Statistics, England,  Annual report 2018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Cancer registrations 2001-2015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71</a:t>
            </a:r>
            <a:r>
              <a:rPr lang="en-GB" dirty="0" smtClean="0"/>
              <a:t>: </a:t>
            </a:r>
            <a:r>
              <a:rPr lang="en-GB" b="1" dirty="0"/>
              <a:t>Population-based survival of children aged 0–14 years with cancer in England diagnosed 2001 to 2015, o</a:t>
            </a:r>
            <a:r>
              <a:rPr lang="en-GB" b="1" dirty="0" smtClean="0"/>
              <a:t>ther </a:t>
            </a:r>
            <a:r>
              <a:rPr lang="en-GB" b="1" dirty="0"/>
              <a:t>and unspecified malignant neoplasms</a:t>
            </a:r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65" y="2120082"/>
            <a:ext cx="8266323" cy="4045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8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4: Population-based </a:t>
            </a:r>
            <a:r>
              <a:rPr lang="en-GB" b="1" dirty="0"/>
              <a:t>survival of children aged 0–14 years with cancer in England diagnosed 2001 to 2015, </a:t>
            </a:r>
            <a:r>
              <a:rPr lang="en-GB" b="1" dirty="0" smtClean="0"/>
              <a:t>precursor </a:t>
            </a:r>
            <a:r>
              <a:rPr lang="en-GB" b="1" dirty="0"/>
              <a:t>cell leukaemias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0113" y="6308725"/>
            <a:ext cx="7704137" cy="549275"/>
          </a:xfrm>
        </p:spPr>
        <p:txBody>
          <a:bodyPr/>
          <a:lstStyle/>
          <a:p>
            <a:pPr algn="ctr"/>
            <a:r>
              <a:rPr lang="en-GB" b="1" dirty="0"/>
              <a:t>Childhood Cancer Statistics, England,  Annual report 2018. </a:t>
            </a:r>
          </a:p>
          <a:p>
            <a:pPr algn="ctr"/>
            <a:r>
              <a:rPr lang="en-GB" sz="1000" dirty="0"/>
              <a:t>Source: National Cancer Registration and Analysis Service, Public Health England, CAS accessed December 2017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913656"/>
            <a:ext cx="8246710" cy="4035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45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Figure </a:t>
            </a:r>
            <a:r>
              <a:rPr lang="en-GB" b="1" dirty="0" smtClean="0"/>
              <a:t>5: </a:t>
            </a:r>
            <a:r>
              <a:rPr lang="en-GB" b="1" dirty="0"/>
              <a:t>Population-based survival of children aged 0–14 years with cancer in England diagnosed 2001 to 2015, </a:t>
            </a:r>
            <a:r>
              <a:rPr lang="en-GB" b="1" dirty="0" smtClean="0"/>
              <a:t>precursor </a:t>
            </a:r>
            <a:r>
              <a:rPr lang="en-GB" b="1" dirty="0"/>
              <a:t>cell leukaemias - aged &lt;1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0113" y="6308725"/>
            <a:ext cx="7704137" cy="549275"/>
          </a:xfrm>
        </p:spPr>
        <p:txBody>
          <a:bodyPr/>
          <a:lstStyle/>
          <a:p>
            <a:pPr algn="ctr"/>
            <a:r>
              <a:rPr lang="en-GB" b="1" dirty="0"/>
              <a:t>Childhood Cancer Statistics, England,  Annual report 2018. </a:t>
            </a:r>
          </a:p>
          <a:p>
            <a:pPr algn="ctr"/>
            <a:r>
              <a:rPr lang="en-GB" sz="1000" dirty="0"/>
              <a:t>Source: National Cancer Registration and Analysis Service, Public Health England, CAS accessed December 2017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7949484" cy="3890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244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PublishingContact xmlns="http://schemas.microsoft.com/sharepoint/v3">
      <UserInfo>
        <DisplayName/>
        <AccountId xsi:nil="true"/>
        <AccountType/>
      </UserInfo>
    </PublishingContac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5547DEF730D74EA5543201242B40D3" ma:contentTypeVersion="8" ma:contentTypeDescription="Create a new document." ma:contentTypeScope="" ma:versionID="52423a80864e31395eb56070ce0039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248a340790c531f5f28813cd99774a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PublishingCont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  <xsd:element name="PublishingContact" ma:index="12" nillable="true" ma:displayName="Contact" ma:hidden="true" ma:list="UserInfo" ma:internalName="PublishingContact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4058B4-2B19-4E15-A467-D7742A726C50}">
  <ds:schemaRefs>
    <ds:schemaRef ds:uri="http://www.w3.org/XML/1998/namespace"/>
    <ds:schemaRef ds:uri="http://purl.org/dc/terms/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</ds:schemaRefs>
</ds:datastoreItem>
</file>

<file path=customXml/itemProps2.xml><?xml version="1.0" encoding="utf-8"?>
<ds:datastoreItem xmlns:ds="http://schemas.openxmlformats.org/officeDocument/2006/customXml" ds:itemID="{5C45B662-35F8-4829-9A49-41820E6CAD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30CE62-1DA2-430D-ABCA-6ABB34323D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4093</TotalTime>
  <Words>2703</Words>
  <Application>Microsoft Office PowerPoint</Application>
  <PresentationFormat>On-screen Show (4:3)</PresentationFormat>
  <Paragraphs>240</Paragraphs>
  <Slides>75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Office Theme</vt:lpstr>
      <vt:lpstr>Appendix C: Childhood Cancer Statistics, England,  Annual report 2018   Survival Charts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Cabinet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 core slides</dc:title>
  <dc:creator>Philip Hemmings</dc:creator>
  <cp:lastModifiedBy>Karen Manser</cp:lastModifiedBy>
  <cp:revision>255</cp:revision>
  <cp:lastPrinted>2018-03-07T12:04:12Z</cp:lastPrinted>
  <dcterms:created xsi:type="dcterms:W3CDTF">2012-10-10T09:02:29Z</dcterms:created>
  <dcterms:modified xsi:type="dcterms:W3CDTF">2018-06-04T10:34:54Z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5800</vt:r8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ContentTypeId">
    <vt:lpwstr>0x010100855547DEF730D74EA5543201242B40D3</vt:lpwstr>
  </property>
  <property fmtid="{D5CDD505-2E9C-101B-9397-08002B2CF9AE}" pid="6" name="TemplateUrl">
    <vt:lpwstr/>
  </property>
</Properties>
</file>