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118"/>
  </p:notesMasterIdLst>
  <p:sldIdLst>
    <p:sldId id="262" r:id="rId5"/>
    <p:sldId id="263" r:id="rId6"/>
    <p:sldId id="264" r:id="rId7"/>
    <p:sldId id="265" r:id="rId8"/>
    <p:sldId id="266" r:id="rId9"/>
    <p:sldId id="267" r:id="rId10"/>
    <p:sldId id="268" r:id="rId11"/>
    <p:sldId id="271" r:id="rId12"/>
    <p:sldId id="269" r:id="rId13"/>
    <p:sldId id="270" r:id="rId14"/>
    <p:sldId id="272" r:id="rId15"/>
    <p:sldId id="273" r:id="rId16"/>
    <p:sldId id="274" r:id="rId17"/>
    <p:sldId id="275" r:id="rId18"/>
    <p:sldId id="276" r:id="rId19"/>
    <p:sldId id="277" r:id="rId20"/>
    <p:sldId id="279" r:id="rId21"/>
    <p:sldId id="278"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75"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55" r:id="rId87"/>
    <p:sldId id="344" r:id="rId88"/>
    <p:sldId id="345" r:id="rId89"/>
    <p:sldId id="346" r:id="rId90"/>
    <p:sldId id="347" r:id="rId91"/>
    <p:sldId id="348" r:id="rId92"/>
    <p:sldId id="349" r:id="rId93"/>
    <p:sldId id="350" r:id="rId94"/>
    <p:sldId id="351" r:id="rId95"/>
    <p:sldId id="361" r:id="rId96"/>
    <p:sldId id="352" r:id="rId97"/>
    <p:sldId id="353" r:id="rId98"/>
    <p:sldId id="354" r:id="rId99"/>
    <p:sldId id="356" r:id="rId100"/>
    <p:sldId id="357" r:id="rId101"/>
    <p:sldId id="358" r:id="rId102"/>
    <p:sldId id="359" r:id="rId103"/>
    <p:sldId id="360" r:id="rId104"/>
    <p:sldId id="362" r:id="rId105"/>
    <p:sldId id="363" r:id="rId106"/>
    <p:sldId id="364" r:id="rId107"/>
    <p:sldId id="365" r:id="rId108"/>
    <p:sldId id="366" r:id="rId109"/>
    <p:sldId id="367" r:id="rId110"/>
    <p:sldId id="370" r:id="rId111"/>
    <p:sldId id="368" r:id="rId112"/>
    <p:sldId id="369" r:id="rId113"/>
    <p:sldId id="371" r:id="rId114"/>
    <p:sldId id="372" r:id="rId115"/>
    <p:sldId id="373" r:id="rId116"/>
    <p:sldId id="374" r:id="rId1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707" autoAdjust="0"/>
  </p:normalViewPr>
  <p:slideViewPr>
    <p:cSldViewPr>
      <p:cViewPr varScale="1">
        <p:scale>
          <a:sx n="108" d="100"/>
          <a:sy n="108" d="100"/>
        </p:scale>
        <p:origin x="17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2/15/2021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marL="4763" indent="-4763">
              <a:lnSpc>
                <a:spcPct val="114000"/>
              </a:lnSpc>
              <a:spcBef>
                <a:spcPts val="0"/>
              </a:spcBef>
              <a:defRPr sz="1800" b="0" baseline="0">
                <a:solidFill>
                  <a:schemeClr val="tx1"/>
                </a:solidFill>
              </a:defRPr>
            </a:lvl1pPr>
          </a:lstStyle>
          <a:p>
            <a:pPr lvl="0"/>
            <a:r>
              <a:rPr lang="en-US" dirty="0"/>
              <a:t>Text should be 12-18pt Arial. Do not use other fonts.</a:t>
            </a:r>
          </a:p>
          <a:p>
            <a:pPr lvl="0"/>
            <a:endParaRPr lang="en-US" b="1" dirty="0">
              <a:latin typeface="Arial" pitchFamily="84" charset="0"/>
            </a:endParaRPr>
          </a:p>
          <a:p>
            <a:pPr lvl="0"/>
            <a:r>
              <a:rPr lang="en-US" b="1" dirty="0">
                <a:latin typeface="Arial" pitchFamily="84" charset="0"/>
              </a:rPr>
              <a:t>Note</a:t>
            </a:r>
          </a:p>
          <a:p>
            <a:pPr lvl="0"/>
            <a:r>
              <a:rPr lang="en-US" dirty="0">
                <a:latin typeface="Arial" pitchFamily="84" charset="0"/>
              </a:rPr>
              <a:t>This template should NOT be used to create publications, as this may mean</a:t>
            </a:r>
          </a:p>
          <a:p>
            <a:pPr lvl="0"/>
            <a:r>
              <a:rPr lang="en-US" dirty="0">
                <a:latin typeface="Arial" pitchFamily="84" charset="0"/>
              </a:rPr>
              <a:t>publication on GOV.UK will not be possible. </a:t>
            </a:r>
          </a:p>
          <a:p>
            <a:pPr lvl="0"/>
            <a:endParaRPr lang="en-US" dirty="0">
              <a:latin typeface="Arial" pitchFamily="84" charset="0"/>
            </a:endParaRPr>
          </a:p>
          <a:p>
            <a:pPr lvl="0"/>
            <a:r>
              <a:rPr lang="en-US" dirty="0">
                <a:latin typeface="Arial" pitchFamily="84" charset="0"/>
              </a:rPr>
              <a:t>Please contact </a:t>
            </a:r>
            <a:r>
              <a:rPr lang="en-US" dirty="0">
                <a:latin typeface="Arial" pitchFamily="84" charset="0"/>
                <a:hlinkClick r:id="rId2"/>
              </a:rPr>
              <a:t>publications@phe.gov.uk</a:t>
            </a:r>
            <a:r>
              <a:rPr lang="en-US" dirty="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a:t>UK Children, teenagers and young adults cancer statistics report 2021.   Source: National Cancer Registration and Analysis Service for England (Public Health England), the Northern Ireland Cancer Registry, the Scottish Cancer Registry, and the Welsh Cancer Intelligence and Surveillance Unit</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a:t>UK Children, teenagers and young adults cancer statistics report 2021.   Source: National Cancer Registration and Analysis Service for England (Public Health England), the Northern Ireland Cancer Registry, the Scottish Cancer Registry, and the Welsh Cancer Intelligence and Surveillance Unit</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4B2E-FA3B-44E7-BDB5-AD12DB445F84}"/>
              </a:ext>
            </a:extLst>
          </p:cNvPr>
          <p:cNvSpPr>
            <a:spLocks noGrp="1"/>
          </p:cNvSpPr>
          <p:nvPr>
            <p:ph type="ctrTitle"/>
          </p:nvPr>
        </p:nvSpPr>
        <p:spPr>
          <a:xfrm>
            <a:off x="558000" y="2492896"/>
            <a:ext cx="7686408" cy="2376264"/>
          </a:xfrm>
        </p:spPr>
        <p:txBody>
          <a:bodyPr/>
          <a:lstStyle/>
          <a:p>
            <a:r>
              <a:rPr lang="en-GB" b="1" dirty="0"/>
              <a:t>Appendix C: </a:t>
            </a:r>
            <a:br>
              <a:rPr lang="en-GB" dirty="0"/>
            </a:br>
            <a:r>
              <a:rPr lang="en-GB" dirty="0"/>
              <a:t>UK Children, teenagers and young adults cancer statistics report 2021</a:t>
            </a:r>
          </a:p>
        </p:txBody>
      </p:sp>
      <p:sp>
        <p:nvSpPr>
          <p:cNvPr id="3" name="Subtitle 2">
            <a:extLst>
              <a:ext uri="{FF2B5EF4-FFF2-40B4-BE49-F238E27FC236}">
                <a16:creationId xmlns:a16="http://schemas.microsoft.com/office/drawing/2014/main" id="{2A47B822-DA4F-4C87-81C7-A7DA8F0F1574}"/>
              </a:ext>
            </a:extLst>
          </p:cNvPr>
          <p:cNvSpPr>
            <a:spLocks noGrp="1"/>
          </p:cNvSpPr>
          <p:nvPr>
            <p:ph type="subTitle" idx="1"/>
          </p:nvPr>
        </p:nvSpPr>
        <p:spPr>
          <a:xfrm>
            <a:off x="558000" y="5589240"/>
            <a:ext cx="7633648" cy="770384"/>
          </a:xfrm>
        </p:spPr>
        <p:txBody>
          <a:bodyPr>
            <a:normAutofit fontScale="70000" lnSpcReduction="20000"/>
          </a:bodyPr>
          <a:lstStyle/>
          <a:p>
            <a:r>
              <a:rPr lang="en-GB" sz="4400" i="1" dirty="0"/>
              <a:t>Survival Charts</a:t>
            </a:r>
          </a:p>
          <a:p>
            <a:r>
              <a:rPr lang="en-GB" sz="4400" i="1" dirty="0"/>
              <a:t>0-24 year olds</a:t>
            </a:r>
          </a:p>
        </p:txBody>
      </p:sp>
      <p:pic>
        <p:nvPicPr>
          <p:cNvPr id="4" name="Picture 3">
            <a:extLst>
              <a:ext uri="{FF2B5EF4-FFF2-40B4-BE49-F238E27FC236}">
                <a16:creationId xmlns:a16="http://schemas.microsoft.com/office/drawing/2014/main" id="{FE17D49A-5C28-482B-8C0B-662406EE5F8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93221"/>
            <a:ext cx="1620520" cy="984885"/>
          </a:xfrm>
          <a:prstGeom prst="rect">
            <a:avLst/>
          </a:prstGeom>
          <a:noFill/>
          <a:ln>
            <a:noFill/>
          </a:ln>
        </p:spPr>
      </p:pic>
      <p:pic>
        <p:nvPicPr>
          <p:cNvPr id="5" name="Picture 4" descr="Public Health Scotland logo">
            <a:extLst>
              <a:ext uri="{FF2B5EF4-FFF2-40B4-BE49-F238E27FC236}">
                <a16:creationId xmlns:a16="http://schemas.microsoft.com/office/drawing/2014/main" id="{88B5A3DD-6373-46CC-9605-F21BE64B3B9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291619" y="404664"/>
            <a:ext cx="2053590" cy="762000"/>
          </a:xfrm>
          <a:prstGeom prst="rect">
            <a:avLst/>
          </a:prstGeom>
        </p:spPr>
      </p:pic>
      <p:pic>
        <p:nvPicPr>
          <p:cNvPr id="6" name="Picture 5" descr="A drawing of a face&#10;&#10;Description automatically generated">
            <a:extLst>
              <a:ext uri="{FF2B5EF4-FFF2-40B4-BE49-F238E27FC236}">
                <a16:creationId xmlns:a16="http://schemas.microsoft.com/office/drawing/2014/main" id="{9405B05F-E414-46C1-B105-B776DFA7AAE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183973" y="1331124"/>
            <a:ext cx="1600835" cy="418465"/>
          </a:xfrm>
          <a:prstGeom prst="rect">
            <a:avLst/>
          </a:prstGeom>
        </p:spPr>
      </p:pic>
      <p:pic>
        <p:nvPicPr>
          <p:cNvPr id="7" name="Picture 6">
            <a:extLst>
              <a:ext uri="{FF2B5EF4-FFF2-40B4-BE49-F238E27FC236}">
                <a16:creationId xmlns:a16="http://schemas.microsoft.com/office/drawing/2014/main" id="{C786C85D-6442-4122-BD15-61853F1E9FF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401204" y="446590"/>
            <a:ext cx="2572261" cy="733055"/>
          </a:xfrm>
          <a:prstGeom prst="rect">
            <a:avLst/>
          </a:prstGeom>
        </p:spPr>
      </p:pic>
    </p:spTree>
    <p:extLst>
      <p:ext uri="{BB962C8B-B14F-4D97-AF65-F5344CB8AC3E}">
        <p14:creationId xmlns:p14="http://schemas.microsoft.com/office/powerpoint/2010/main" val="3921235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other chronic myeloproliferative diseases in the UK between 1997 and 2016.  There are four curves, one each for diagnosis periods 1997 to 2001, 2002 to 2006, 2007 to 2011 and 2012 to 2016.  ">
            <a:extLst>
              <a:ext uri="{FF2B5EF4-FFF2-40B4-BE49-F238E27FC236}">
                <a16:creationId xmlns:a16="http://schemas.microsoft.com/office/drawing/2014/main" id="{E7248F34-F738-43BD-A3FA-CDE9031A61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969"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870F76D8-7219-4F75-9CC3-A9C0C6EB01D1}"/>
              </a:ext>
            </a:extLst>
          </p:cNvPr>
          <p:cNvSpPr>
            <a:spLocks noGrp="1"/>
          </p:cNvSpPr>
          <p:nvPr>
            <p:ph type="title"/>
          </p:nvPr>
        </p:nvSpPr>
        <p:spPr>
          <a:xfrm>
            <a:off x="561975" y="549274"/>
            <a:ext cx="8027988" cy="1007517"/>
          </a:xfrm>
        </p:spPr>
        <p:txBody>
          <a:bodyPr>
            <a:noAutofit/>
          </a:bodyPr>
          <a:lstStyle/>
          <a:p>
            <a:r>
              <a:rPr lang="en-GB" sz="2000" dirty="0"/>
              <a:t>Figure 9: Population based survival of children, teenagers and young adults, aged 0-24 years diagnosed with other chronic myeloproliferative diseases in the UK between 1997 and 2016.</a:t>
            </a:r>
          </a:p>
        </p:txBody>
      </p:sp>
    </p:spTree>
    <p:extLst>
      <p:ext uri="{BB962C8B-B14F-4D97-AF65-F5344CB8AC3E}">
        <p14:creationId xmlns:p14="http://schemas.microsoft.com/office/powerpoint/2010/main" val="12074076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2E0771FB-8053-4173-9DE7-82307C9A27A4}"/>
              </a:ext>
            </a:extLst>
          </p:cNvPr>
          <p:cNvSpPr>
            <a:spLocks noGrp="1"/>
          </p:cNvSpPr>
          <p:nvPr>
            <p:ph type="title"/>
          </p:nvPr>
        </p:nvSpPr>
        <p:spPr>
          <a:xfrm>
            <a:off x="561975" y="549275"/>
            <a:ext cx="8027988" cy="647700"/>
          </a:xfrm>
        </p:spPr>
        <p:txBody>
          <a:bodyPr>
            <a:noAutofit/>
          </a:bodyPr>
          <a:lstStyle/>
          <a:p>
            <a:r>
              <a:rPr lang="en-GB" sz="2000" dirty="0"/>
              <a:t>Figure 99: Population based survival of children, teenagers and young adults, aged 0-24 years diagnosed with other head and neck carcinomas in the UK between 1997 and 2016.</a:t>
            </a:r>
          </a:p>
        </p:txBody>
      </p:sp>
      <p:pic>
        <p:nvPicPr>
          <p:cNvPr id="3" name="Content Placeholder 2" descr="Chart shows survival curves for children, teenagers and young adults (aged 0 to 24 years) diagnosed with other head and neck carcinomas in the UK between 1997 and 2016.  There are four curves, one each for diagnosis periods 1997 to 2001, 2002 to 2006, 2007 to 2011 and 2012 to 2016.  ">
            <a:extLst>
              <a:ext uri="{FF2B5EF4-FFF2-40B4-BE49-F238E27FC236}">
                <a16:creationId xmlns:a16="http://schemas.microsoft.com/office/drawing/2014/main" id="{3964FA9F-9B07-4B2E-A29A-CF65A40AB6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3374822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0A9865B5-A7C6-4D94-90E0-82E5EFF89ACC}"/>
              </a:ext>
            </a:extLst>
          </p:cNvPr>
          <p:cNvSpPr>
            <a:spLocks noGrp="1"/>
          </p:cNvSpPr>
          <p:nvPr>
            <p:ph type="title"/>
          </p:nvPr>
        </p:nvSpPr>
        <p:spPr>
          <a:xfrm>
            <a:off x="561975" y="549275"/>
            <a:ext cx="8027988" cy="647700"/>
          </a:xfrm>
        </p:spPr>
        <p:txBody>
          <a:bodyPr>
            <a:noAutofit/>
          </a:bodyPr>
          <a:lstStyle/>
          <a:p>
            <a:r>
              <a:rPr lang="en-GB" sz="2000" dirty="0"/>
              <a:t>Figure 100: Population based survival of children, teenagers and young adults, aged 0-24 years diagnosed with carcinomas of other specified sites in the UK between 1997 and 2016.</a:t>
            </a:r>
          </a:p>
        </p:txBody>
      </p:sp>
      <p:pic>
        <p:nvPicPr>
          <p:cNvPr id="9" name="Content Placeholder 8" descr="Chart shows survival curves for children, teenagers and young adults (aged 0 to 24 years) diagnosed with carcinomas of other specified sites in the UK between 1997 and 2016.  There are two curves, one each for diagnosis periods 1997 to 2006 and 2007 to 2016.">
            <a:extLst>
              <a:ext uri="{FF2B5EF4-FFF2-40B4-BE49-F238E27FC236}">
                <a16:creationId xmlns:a16="http://schemas.microsoft.com/office/drawing/2014/main" id="{B34BDECD-5027-4F17-9B5D-0F78BDD0F1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Tree>
    <p:extLst>
      <p:ext uri="{BB962C8B-B14F-4D97-AF65-F5344CB8AC3E}">
        <p14:creationId xmlns:p14="http://schemas.microsoft.com/office/powerpoint/2010/main" val="4179692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3F8D8730-FBF7-4812-BC2E-DC8FF746569C}"/>
              </a:ext>
            </a:extLst>
          </p:cNvPr>
          <p:cNvSpPr>
            <a:spLocks noGrp="1"/>
          </p:cNvSpPr>
          <p:nvPr>
            <p:ph type="title"/>
          </p:nvPr>
        </p:nvSpPr>
        <p:spPr>
          <a:xfrm>
            <a:off x="561975" y="549275"/>
            <a:ext cx="8027988" cy="647700"/>
          </a:xfrm>
        </p:spPr>
        <p:txBody>
          <a:bodyPr>
            <a:noAutofit/>
          </a:bodyPr>
          <a:lstStyle/>
          <a:p>
            <a:r>
              <a:rPr lang="en-GB" sz="2000" dirty="0"/>
              <a:t>Figure 101: Population based survival of children, teenagers and young adults, aged 0-24 years diagnosed with pancreatic carcinoma in the UK between 1997 and 2016.</a:t>
            </a:r>
          </a:p>
        </p:txBody>
      </p:sp>
      <p:pic>
        <p:nvPicPr>
          <p:cNvPr id="3" name="Content Placeholder 2" descr="Chart shows survival curves for children, teenagers and young adults (aged 0 to 24 years) diagnosed with pancreatic carcinomas in the UK between 1997 and 2016.  There are two curves, one each for diagnosis periods 1997 to 2006 and 2007 to 2016.">
            <a:extLst>
              <a:ext uri="{FF2B5EF4-FFF2-40B4-BE49-F238E27FC236}">
                <a16:creationId xmlns:a16="http://schemas.microsoft.com/office/drawing/2014/main" id="{D154BA94-DC4D-4CE8-BC5C-FFD35A43A8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26855637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28DF1611-5D60-411C-90A4-E79E564F1861}"/>
              </a:ext>
            </a:extLst>
          </p:cNvPr>
          <p:cNvSpPr>
            <a:spLocks noGrp="1"/>
          </p:cNvSpPr>
          <p:nvPr>
            <p:ph type="title"/>
          </p:nvPr>
        </p:nvSpPr>
        <p:spPr>
          <a:xfrm>
            <a:off x="561975" y="549275"/>
            <a:ext cx="8027988" cy="647700"/>
          </a:xfrm>
        </p:spPr>
        <p:txBody>
          <a:bodyPr>
            <a:noAutofit/>
          </a:bodyPr>
          <a:lstStyle/>
          <a:p>
            <a:r>
              <a:rPr lang="en-GB" sz="2000" dirty="0"/>
              <a:t>Figure 102: Population based survival of children, teenagers and young adults, aged 0-24 years diagnosed with salivary carcinoma in the UK between 1997 and 2016.</a:t>
            </a:r>
          </a:p>
        </p:txBody>
      </p:sp>
      <p:pic>
        <p:nvPicPr>
          <p:cNvPr id="9" name="Content Placeholder 8" descr="Chart shows survival curves for children, teenagers and young adults (aged 0 to 24 years) diagnosed with carcinomas of salivary glands in the UK between 1997 and 2016.  There are four curves, one each for diagnosis periods 1997 to 2001, 2002 to 2006, 2007 to 2011 and 2012 to 2016.  ">
            <a:extLst>
              <a:ext uri="{FF2B5EF4-FFF2-40B4-BE49-F238E27FC236}">
                <a16:creationId xmlns:a16="http://schemas.microsoft.com/office/drawing/2014/main" id="{38336523-F5C3-4DE8-ABF6-039AAA353E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2" y="1844824"/>
            <a:ext cx="8029575" cy="3878693"/>
          </a:xfrm>
        </p:spPr>
      </p:pic>
    </p:spTree>
    <p:extLst>
      <p:ext uri="{BB962C8B-B14F-4D97-AF65-F5344CB8AC3E}">
        <p14:creationId xmlns:p14="http://schemas.microsoft.com/office/powerpoint/2010/main" val="23014910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skin carcinomas in the UK between 1997 and 2016.  There are four curves, one each for diagnosis periods 1997 to 2001, 2002 to 2006, 2007 to 2011 and 2012 to 2016.  ">
            <a:extLst>
              <a:ext uri="{FF2B5EF4-FFF2-40B4-BE49-F238E27FC236}">
                <a16:creationId xmlns:a16="http://schemas.microsoft.com/office/drawing/2014/main" id="{3BA193B1-4C45-4C7E-A37E-1FC0D04F3D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15B9B9CF-095E-4ED3-9C25-77579B57287C}"/>
              </a:ext>
            </a:extLst>
          </p:cNvPr>
          <p:cNvSpPr>
            <a:spLocks noGrp="1"/>
          </p:cNvSpPr>
          <p:nvPr>
            <p:ph type="title"/>
          </p:nvPr>
        </p:nvSpPr>
        <p:spPr>
          <a:xfrm>
            <a:off x="561975" y="549275"/>
            <a:ext cx="8027988" cy="647700"/>
          </a:xfrm>
        </p:spPr>
        <p:txBody>
          <a:bodyPr>
            <a:noAutofit/>
          </a:bodyPr>
          <a:lstStyle/>
          <a:p>
            <a:r>
              <a:rPr lang="en-GB" sz="2000" dirty="0"/>
              <a:t>Figure 103: Population based survival of children, teenagers and young adults, aged 0-24 years diagnosed with skin carcinomas in the UK between 1997 and 2016.</a:t>
            </a:r>
          </a:p>
        </p:txBody>
      </p:sp>
    </p:spTree>
    <p:extLst>
      <p:ext uri="{BB962C8B-B14F-4D97-AF65-F5344CB8AC3E}">
        <p14:creationId xmlns:p14="http://schemas.microsoft.com/office/powerpoint/2010/main" val="32384139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C0908D88-CA82-49C3-935E-5D42F368E0BE}"/>
              </a:ext>
            </a:extLst>
          </p:cNvPr>
          <p:cNvSpPr>
            <a:spLocks noGrp="1"/>
          </p:cNvSpPr>
          <p:nvPr>
            <p:ph type="title"/>
          </p:nvPr>
        </p:nvSpPr>
        <p:spPr>
          <a:xfrm>
            <a:off x="561975" y="549275"/>
            <a:ext cx="8027988" cy="647700"/>
          </a:xfrm>
        </p:spPr>
        <p:txBody>
          <a:bodyPr>
            <a:noAutofit/>
          </a:bodyPr>
          <a:lstStyle/>
          <a:p>
            <a:r>
              <a:rPr lang="en-GB" sz="2000" dirty="0"/>
              <a:t>Figure 104: Population based survival of children, teenagers and young adults, aged 0-24 years diagnosed with stomach and upper GI carcinomas in the UK between 1997 and 2016.</a:t>
            </a:r>
          </a:p>
        </p:txBody>
      </p:sp>
      <p:pic>
        <p:nvPicPr>
          <p:cNvPr id="3" name="Content Placeholder 2" descr="Chart shows survival curves for children, teenagers and young adults (aged 0 to 24 years) diagnosed with stomach and upper GI carcinoma in the UK between 1997 and 2016.  There are four curves, one each for diagnosis periods 1997 to 2001, 2002 to 2006, 2007 to 2011 and 2012 to 2016.  ">
            <a:extLst>
              <a:ext uri="{FF2B5EF4-FFF2-40B4-BE49-F238E27FC236}">
                <a16:creationId xmlns:a16="http://schemas.microsoft.com/office/drawing/2014/main" id="{84DE5D6A-C1FC-4C2F-A8C9-E105EC8A56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Tree>
    <p:extLst>
      <p:ext uri="{BB962C8B-B14F-4D97-AF65-F5344CB8AC3E}">
        <p14:creationId xmlns:p14="http://schemas.microsoft.com/office/powerpoint/2010/main" val="35688195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thyroid carcinomas in the UK between 1997 and 2016.  There are four curves, one each for diagnosis periods 1997 to 2001, 2002 to 2006, 2007 to 2011 and 2012 to 2016.  ">
            <a:extLst>
              <a:ext uri="{FF2B5EF4-FFF2-40B4-BE49-F238E27FC236}">
                <a16:creationId xmlns:a16="http://schemas.microsoft.com/office/drawing/2014/main" id="{427240C8-54CA-4C50-BEDA-871FC4CEB6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15937"/>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F618D8B4-A729-416B-8396-7C00BC4E95B8}"/>
              </a:ext>
            </a:extLst>
          </p:cNvPr>
          <p:cNvSpPr>
            <a:spLocks noGrp="1"/>
          </p:cNvSpPr>
          <p:nvPr>
            <p:ph type="title"/>
          </p:nvPr>
        </p:nvSpPr>
        <p:spPr>
          <a:xfrm>
            <a:off x="561975" y="549275"/>
            <a:ext cx="8027988" cy="647700"/>
          </a:xfrm>
        </p:spPr>
        <p:txBody>
          <a:bodyPr>
            <a:noAutofit/>
          </a:bodyPr>
          <a:lstStyle/>
          <a:p>
            <a:r>
              <a:rPr lang="en-GB" sz="2000" dirty="0"/>
              <a:t>Figure 105: Population based survival of children, teenagers and young adults, aged 0-24 years diagnosed with thyroid carcinomas in the UK between 1997 and 2016.</a:t>
            </a:r>
          </a:p>
        </p:txBody>
      </p:sp>
    </p:spTree>
    <p:extLst>
      <p:ext uri="{BB962C8B-B14F-4D97-AF65-F5344CB8AC3E}">
        <p14:creationId xmlns:p14="http://schemas.microsoft.com/office/powerpoint/2010/main" val="19315169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BB01A79F-6383-41BC-A2C7-1285A435CF79}"/>
              </a:ext>
            </a:extLst>
          </p:cNvPr>
          <p:cNvSpPr>
            <a:spLocks noGrp="1"/>
          </p:cNvSpPr>
          <p:nvPr>
            <p:ph type="title"/>
          </p:nvPr>
        </p:nvSpPr>
        <p:spPr>
          <a:xfrm>
            <a:off x="561975" y="549274"/>
            <a:ext cx="8027988" cy="1079525"/>
          </a:xfrm>
        </p:spPr>
        <p:txBody>
          <a:bodyPr>
            <a:noAutofit/>
          </a:bodyPr>
          <a:lstStyle/>
          <a:p>
            <a:r>
              <a:rPr lang="en-GB" sz="2000" dirty="0"/>
              <a:t>Figure 106: Population based survival of children, teenagers and young adults, aged 0-24 years diagnosed with carcinomas of trachea, bronchus and lung in the UK between 1997 and 2016.</a:t>
            </a:r>
          </a:p>
        </p:txBody>
      </p:sp>
      <p:pic>
        <p:nvPicPr>
          <p:cNvPr id="9" name="Content Placeholder 8" descr="Chart shows survival curves for children, teenagers and young adults (aged 0 to 24 years) diagnosed with carcinomas of the trachea, bronchus and lung between 1997 and 2016.  There are four curves, one each for diagnosis periods 1997 to 2001, 2002 to 2006, 2007 to 2011 and 2012 to 2016.  ">
            <a:extLst>
              <a:ext uri="{FF2B5EF4-FFF2-40B4-BE49-F238E27FC236}">
                <a16:creationId xmlns:a16="http://schemas.microsoft.com/office/drawing/2014/main" id="{0CB96A78-8AB4-45DA-80DC-606789E6A7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Tree>
    <p:extLst>
      <p:ext uri="{BB962C8B-B14F-4D97-AF65-F5344CB8AC3E}">
        <p14:creationId xmlns:p14="http://schemas.microsoft.com/office/powerpoint/2010/main" val="3794897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AD8A8BD9-EB53-4127-91F3-42DE8D444B3C}"/>
              </a:ext>
            </a:extLst>
          </p:cNvPr>
          <p:cNvSpPr>
            <a:spLocks noGrp="1"/>
          </p:cNvSpPr>
          <p:nvPr>
            <p:ph type="title"/>
          </p:nvPr>
        </p:nvSpPr>
        <p:spPr>
          <a:xfrm>
            <a:off x="561975" y="549274"/>
            <a:ext cx="8027988" cy="1007517"/>
          </a:xfrm>
        </p:spPr>
        <p:txBody>
          <a:bodyPr>
            <a:noAutofit/>
          </a:bodyPr>
          <a:lstStyle/>
          <a:p>
            <a:r>
              <a:rPr lang="en-GB" sz="2000" dirty="0"/>
              <a:t>Figure 107: Population based survival of children, teenagers and young adults, aged 0-24 years diagnosed with carcinomas of trachea, bronchus and lung (neuroendocrine) in the UK between 1997 and 2016.</a:t>
            </a:r>
          </a:p>
        </p:txBody>
      </p:sp>
      <p:pic>
        <p:nvPicPr>
          <p:cNvPr id="9" name="Content Placeholder 8" descr="Chart shows survival curves for children, teenagers and young adults (aged 0 to 24 years) diagnosed with carcinomas of trachea, bronchus and ling (neuroendocrine) in the UK between 1997 and 2016.  There are two curves, one each for diagnosis periods 1997 to 2006 and 2007 to 2016.">
            <a:extLst>
              <a:ext uri="{FF2B5EF4-FFF2-40B4-BE49-F238E27FC236}">
                <a16:creationId xmlns:a16="http://schemas.microsoft.com/office/drawing/2014/main" id="{4EE30F5E-3C7B-49A1-B882-D1A97348BA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Tree>
    <p:extLst>
      <p:ext uri="{BB962C8B-B14F-4D97-AF65-F5344CB8AC3E}">
        <p14:creationId xmlns:p14="http://schemas.microsoft.com/office/powerpoint/2010/main" val="22513726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D32476C7-9D1A-494A-8403-E89110E15553}"/>
              </a:ext>
            </a:extLst>
          </p:cNvPr>
          <p:cNvSpPr>
            <a:spLocks noGrp="1"/>
          </p:cNvSpPr>
          <p:nvPr>
            <p:ph type="title"/>
          </p:nvPr>
        </p:nvSpPr>
        <p:spPr>
          <a:xfrm>
            <a:off x="561975" y="549274"/>
            <a:ext cx="8027988" cy="1079525"/>
          </a:xfrm>
        </p:spPr>
        <p:txBody>
          <a:bodyPr>
            <a:noAutofit/>
          </a:bodyPr>
          <a:lstStyle/>
          <a:p>
            <a:r>
              <a:rPr lang="en-GB" sz="2000" dirty="0"/>
              <a:t>Figure 108: Population based survival of children, teenagers and young adults, aged 0-24 years diagnosed with carcinomas of trachea, bronchus and lung (other) in the UK between 1997 and 2016.</a:t>
            </a:r>
          </a:p>
        </p:txBody>
      </p:sp>
      <p:pic>
        <p:nvPicPr>
          <p:cNvPr id="9" name="Content Placeholder 8" descr="Chart shows survival curves for children, teenagers and young adults (aged 0 to 24 years) diagnosed with carcinomas of trachea, bronchus and lung (other) in the UK between 1997 and 2016.  There are two curves, one each for diagnosis periods 1997 to 2006 and 2007 to 2016.">
            <a:extLst>
              <a:ext uri="{FF2B5EF4-FFF2-40B4-BE49-F238E27FC236}">
                <a16:creationId xmlns:a16="http://schemas.microsoft.com/office/drawing/2014/main" id="{E0A4C573-2896-4EB9-8AAB-4F540F96D5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1685411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296DC0F8-F604-45C1-9552-3DD10FF624E2}"/>
              </a:ext>
            </a:extLst>
          </p:cNvPr>
          <p:cNvSpPr>
            <a:spLocks noGrp="1"/>
          </p:cNvSpPr>
          <p:nvPr>
            <p:ph type="title"/>
          </p:nvPr>
        </p:nvSpPr>
        <p:spPr>
          <a:xfrm>
            <a:off x="561975" y="549274"/>
            <a:ext cx="8027988" cy="1079525"/>
          </a:xfrm>
        </p:spPr>
        <p:txBody>
          <a:bodyPr>
            <a:noAutofit/>
          </a:bodyPr>
          <a:lstStyle/>
          <a:p>
            <a:r>
              <a:rPr lang="en-GB" sz="2000" dirty="0"/>
              <a:t>Figure 10: Population based survival of children, teenagers and young adults, aged 0-24 years diagnosed with myelodysplastic syndrome and other myeloproliferative diseases in the UK between 1997 and 2016.</a:t>
            </a:r>
          </a:p>
        </p:txBody>
      </p:sp>
      <p:pic>
        <p:nvPicPr>
          <p:cNvPr id="3" name="Content Placeholder 2" descr="Chart shows survival curves for children, teenagers and young adults (aged 0 to 24 years) diagnosed with myelodysplastic syndrome and other myeloproliferative diseases in the UK between 1997 and 2016.  There are four curves, one each for diagnosis periods 1997 to 2001, 2002 to 2006, 2007 to 2011 and 2012 to 2016.  ">
            <a:extLst>
              <a:ext uri="{FF2B5EF4-FFF2-40B4-BE49-F238E27FC236}">
                <a16:creationId xmlns:a16="http://schemas.microsoft.com/office/drawing/2014/main" id="{A3B1DB2A-E50D-4FEC-8619-19E24A5B02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128535838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693BBA6C-7B25-4B52-99F5-6792BEEEC0C8}"/>
              </a:ext>
            </a:extLst>
          </p:cNvPr>
          <p:cNvSpPr>
            <a:spLocks noGrp="1"/>
          </p:cNvSpPr>
          <p:nvPr>
            <p:ph type="title"/>
          </p:nvPr>
        </p:nvSpPr>
        <p:spPr>
          <a:xfrm>
            <a:off x="561975" y="549275"/>
            <a:ext cx="8027988" cy="647700"/>
          </a:xfrm>
        </p:spPr>
        <p:txBody>
          <a:bodyPr>
            <a:noAutofit/>
          </a:bodyPr>
          <a:lstStyle/>
          <a:p>
            <a:r>
              <a:rPr lang="en-GB" sz="2000" dirty="0"/>
              <a:t>Figure 109: Population based survival of children, teenagers and young adults, aged 0-24 years diagnosed with cancer of unspecified site in the UK between 1997 and 2016.</a:t>
            </a:r>
          </a:p>
        </p:txBody>
      </p:sp>
      <p:pic>
        <p:nvPicPr>
          <p:cNvPr id="9" name="Content Placeholder 8" descr="Chart shows survival curves for children, teenagers and young adults (aged 0 to 24 years) diagnosed with carcinomas of unspecified site in the UK between 1997 and 2016.  There are two curves, one each for diagnosis periods 1997 to 2006 and 2007 to 2016.">
            <a:extLst>
              <a:ext uri="{FF2B5EF4-FFF2-40B4-BE49-F238E27FC236}">
                <a16:creationId xmlns:a16="http://schemas.microsoft.com/office/drawing/2014/main" id="{52A56A4C-FBC6-46AC-ACBB-222DC1205A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092" y="1813503"/>
            <a:ext cx="8029575" cy="3878693"/>
          </a:xfrm>
        </p:spPr>
      </p:pic>
    </p:spTree>
    <p:extLst>
      <p:ext uri="{BB962C8B-B14F-4D97-AF65-F5344CB8AC3E}">
        <p14:creationId xmlns:p14="http://schemas.microsoft.com/office/powerpoint/2010/main" val="29017516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other and unspecified malignant neoplasms in the UK between 1997 and 2016.  There are four curves, one each for diagnosis periods 1997 to 2001, 2002 to 2006, 2007 to 2011 and 2012 to 2016.  ">
            <a:extLst>
              <a:ext uri="{FF2B5EF4-FFF2-40B4-BE49-F238E27FC236}">
                <a16:creationId xmlns:a16="http://schemas.microsoft.com/office/drawing/2014/main" id="{E5ABB800-B817-4239-A2C2-893BB2C27B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003"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1913FF77-1FC9-458A-B74A-022425401FFD}"/>
              </a:ext>
            </a:extLst>
          </p:cNvPr>
          <p:cNvSpPr>
            <a:spLocks noGrp="1"/>
          </p:cNvSpPr>
          <p:nvPr>
            <p:ph type="title"/>
          </p:nvPr>
        </p:nvSpPr>
        <p:spPr>
          <a:xfrm>
            <a:off x="561975" y="549274"/>
            <a:ext cx="8027988" cy="935509"/>
          </a:xfrm>
        </p:spPr>
        <p:txBody>
          <a:bodyPr>
            <a:noAutofit/>
          </a:bodyPr>
          <a:lstStyle/>
          <a:p>
            <a:r>
              <a:rPr lang="en-GB" sz="2000" dirty="0"/>
              <a:t>Figure 110: Population based survival of children, teenagers and young adults, aged 0-24 years diagnosed with other and unspecified malignant neoplasms in the UK between 1997 and 2016.</a:t>
            </a:r>
          </a:p>
        </p:txBody>
      </p:sp>
    </p:spTree>
    <p:extLst>
      <p:ext uri="{BB962C8B-B14F-4D97-AF65-F5344CB8AC3E}">
        <p14:creationId xmlns:p14="http://schemas.microsoft.com/office/powerpoint/2010/main" val="9878350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other specified malignant tumours in the UK between 1997 and 2016.  There are two curves, one each for diagnosis periods 1997 to 2006 and 2007 to 2016.">
            <a:extLst>
              <a:ext uri="{FF2B5EF4-FFF2-40B4-BE49-F238E27FC236}">
                <a16:creationId xmlns:a16="http://schemas.microsoft.com/office/drawing/2014/main" id="{709D7C47-79D9-4E42-8EC0-70AFCB5F76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814" y="177281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8568077D-0EBA-4F6C-81BD-E42E01B41297}"/>
              </a:ext>
            </a:extLst>
          </p:cNvPr>
          <p:cNvSpPr>
            <a:spLocks noGrp="1"/>
          </p:cNvSpPr>
          <p:nvPr>
            <p:ph type="title"/>
          </p:nvPr>
        </p:nvSpPr>
        <p:spPr>
          <a:xfrm>
            <a:off x="561975" y="549275"/>
            <a:ext cx="8027988" cy="647700"/>
          </a:xfrm>
        </p:spPr>
        <p:txBody>
          <a:bodyPr>
            <a:noAutofit/>
          </a:bodyPr>
          <a:lstStyle/>
          <a:p>
            <a:r>
              <a:rPr lang="en-GB" sz="2000" dirty="0"/>
              <a:t>Figure 111: Population based survival of children, teenagers and young adults, aged 0-24 years diagnosed with other specified malignant tumours in the UK between 1997 and 2016.</a:t>
            </a:r>
          </a:p>
        </p:txBody>
      </p:sp>
    </p:spTree>
    <p:extLst>
      <p:ext uri="{BB962C8B-B14F-4D97-AF65-F5344CB8AC3E}">
        <p14:creationId xmlns:p14="http://schemas.microsoft.com/office/powerpoint/2010/main" val="298573529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other unspecified malignant tumours in the UK between 1997 and 2016.  There are four curves, one each for diagnosis periods 1997 to 2001, 2002 to 2006, 2007 to 2011 and 2012 to 2016.  ">
            <a:extLst>
              <a:ext uri="{FF2B5EF4-FFF2-40B4-BE49-F238E27FC236}">
                <a16:creationId xmlns:a16="http://schemas.microsoft.com/office/drawing/2014/main" id="{5787511C-E857-430B-AF25-BD9809AEB9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DE79845D-4800-4BAA-BE97-692F743D370E}"/>
              </a:ext>
            </a:extLst>
          </p:cNvPr>
          <p:cNvSpPr>
            <a:spLocks noGrp="1"/>
          </p:cNvSpPr>
          <p:nvPr>
            <p:ph type="title"/>
          </p:nvPr>
        </p:nvSpPr>
        <p:spPr>
          <a:xfrm>
            <a:off x="561975" y="549274"/>
            <a:ext cx="8027988" cy="935509"/>
          </a:xfrm>
        </p:spPr>
        <p:txBody>
          <a:bodyPr>
            <a:noAutofit/>
          </a:bodyPr>
          <a:lstStyle/>
          <a:p>
            <a:r>
              <a:rPr lang="en-GB" sz="2000" dirty="0"/>
              <a:t>Figure 112: Population based survival of children, teenagers and young adults, aged 0-24 years diagnosed with other unspecified malignant tumours in the UK between 1997 and 2016.</a:t>
            </a:r>
          </a:p>
        </p:txBody>
      </p:sp>
    </p:spTree>
    <p:extLst>
      <p:ext uri="{BB962C8B-B14F-4D97-AF65-F5344CB8AC3E}">
        <p14:creationId xmlns:p14="http://schemas.microsoft.com/office/powerpoint/2010/main" val="4145685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juvenile myelomonocytic leukaemia and chronic myelomonocytic leukaemia in the UK between 1997 and 2016.  There are two curves, one each for diagnosis periods 1997 to 2006 and 2007 to 2016.">
            <a:extLst>
              <a:ext uri="{FF2B5EF4-FFF2-40B4-BE49-F238E27FC236}">
                <a16:creationId xmlns:a16="http://schemas.microsoft.com/office/drawing/2014/main" id="{1A8CCF98-5C16-48EC-8391-966FBDD1EC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6346"/>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151EC69A-4680-4EA0-B364-7594B8A4618A}"/>
              </a:ext>
            </a:extLst>
          </p:cNvPr>
          <p:cNvSpPr>
            <a:spLocks noGrp="1"/>
          </p:cNvSpPr>
          <p:nvPr>
            <p:ph type="title"/>
          </p:nvPr>
        </p:nvSpPr>
        <p:spPr>
          <a:xfrm>
            <a:off x="561975" y="549274"/>
            <a:ext cx="8027988" cy="1079525"/>
          </a:xfrm>
        </p:spPr>
        <p:txBody>
          <a:bodyPr>
            <a:noAutofit/>
          </a:bodyPr>
          <a:lstStyle/>
          <a:p>
            <a:r>
              <a:rPr lang="en-GB" sz="2000" dirty="0"/>
              <a:t>Figure 11: Population based survival of children, teenagers and young adults, aged 0-24 years diagnosed with Juvenile myelomonocytic and chronic myelomonocytic leukaemia in the UK between 1997 and 2016.</a:t>
            </a:r>
          </a:p>
        </p:txBody>
      </p:sp>
    </p:spTree>
    <p:extLst>
      <p:ext uri="{BB962C8B-B14F-4D97-AF65-F5344CB8AC3E}">
        <p14:creationId xmlns:p14="http://schemas.microsoft.com/office/powerpoint/2010/main" val="159674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myelodysplastic syndrome in the UK between 1997 and 2016.  There are four curves, one each for diagnosis periods 1997 to 2001, 2002 to 2006, 2007 to 2011 and 2012 to 2016.  ">
            <a:extLst>
              <a:ext uri="{FF2B5EF4-FFF2-40B4-BE49-F238E27FC236}">
                <a16:creationId xmlns:a16="http://schemas.microsoft.com/office/drawing/2014/main" id="{1E054185-B81D-4F54-A0AC-27653A2D7A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5557313A-2E5B-4EEC-A1D6-B0BABE05F6EE}"/>
              </a:ext>
            </a:extLst>
          </p:cNvPr>
          <p:cNvSpPr>
            <a:spLocks noGrp="1"/>
          </p:cNvSpPr>
          <p:nvPr>
            <p:ph type="title"/>
          </p:nvPr>
        </p:nvSpPr>
        <p:spPr>
          <a:xfrm>
            <a:off x="561975" y="549275"/>
            <a:ext cx="8027988" cy="647700"/>
          </a:xfrm>
        </p:spPr>
        <p:txBody>
          <a:bodyPr>
            <a:noAutofit/>
          </a:bodyPr>
          <a:lstStyle/>
          <a:p>
            <a:r>
              <a:rPr lang="en-GB" sz="2000" dirty="0"/>
              <a:t>Figure 12: Population based survival of children, teenagers and young adults, aged 0-24 years diagnosed with myelodysplastic syndrome in the UK between 1997 and 2016.</a:t>
            </a:r>
          </a:p>
        </p:txBody>
      </p:sp>
    </p:spTree>
    <p:extLst>
      <p:ext uri="{BB962C8B-B14F-4D97-AF65-F5344CB8AC3E}">
        <p14:creationId xmlns:p14="http://schemas.microsoft.com/office/powerpoint/2010/main" val="1297219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unspecified and other specified leukaemias in the UK between 1997 and 2016.  There are four curves, one each for diagnosis periods 1997 to 2001, 2002 to 2006, 2007 to 2011 and 2012 to 2016.  ">
            <a:extLst>
              <a:ext uri="{FF2B5EF4-FFF2-40B4-BE49-F238E27FC236}">
                <a16:creationId xmlns:a16="http://schemas.microsoft.com/office/drawing/2014/main" id="{51C6C8D1-733B-40BA-8507-FD93FB205F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927C236A-31E8-444A-A207-27EED312AF45}"/>
              </a:ext>
            </a:extLst>
          </p:cNvPr>
          <p:cNvSpPr>
            <a:spLocks noGrp="1"/>
          </p:cNvSpPr>
          <p:nvPr>
            <p:ph type="title"/>
          </p:nvPr>
        </p:nvSpPr>
        <p:spPr>
          <a:xfrm>
            <a:off x="561975" y="549274"/>
            <a:ext cx="8027988" cy="1151533"/>
          </a:xfrm>
        </p:spPr>
        <p:txBody>
          <a:bodyPr>
            <a:noAutofit/>
          </a:bodyPr>
          <a:lstStyle/>
          <a:p>
            <a:r>
              <a:rPr lang="en-GB" sz="2000" dirty="0"/>
              <a:t>Figure 13: Population based survival of children, teenagers and young adults, aged 0-24 years diagnosed with unspecified and other specified </a:t>
            </a:r>
            <a:r>
              <a:rPr lang="en-GB" sz="2000" dirty="0" err="1"/>
              <a:t>leukaemias</a:t>
            </a:r>
            <a:r>
              <a:rPr lang="en-GB" sz="2000" dirty="0"/>
              <a:t> in the UK between 1997 and 2016.</a:t>
            </a:r>
          </a:p>
        </p:txBody>
      </p:sp>
    </p:spTree>
    <p:extLst>
      <p:ext uri="{BB962C8B-B14F-4D97-AF65-F5344CB8AC3E}">
        <p14:creationId xmlns:p14="http://schemas.microsoft.com/office/powerpoint/2010/main" val="3568393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lymphomas and reticuloendothelial neoplasms in the UK between 1997 and 2016.  There are four curves, one each for diagnosis periods 1997 to 2001, 2002 to 2006, 2007 to 2011 and 2012 to 2016.  ">
            <a:extLst>
              <a:ext uri="{FF2B5EF4-FFF2-40B4-BE49-F238E27FC236}">
                <a16:creationId xmlns:a16="http://schemas.microsoft.com/office/drawing/2014/main" id="{2028FE5E-7B46-4F6D-9806-0419D516DA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4D0CE426-6A0D-4850-8C21-53920B903D8D}"/>
              </a:ext>
            </a:extLst>
          </p:cNvPr>
          <p:cNvSpPr>
            <a:spLocks noGrp="1"/>
          </p:cNvSpPr>
          <p:nvPr>
            <p:ph type="title"/>
          </p:nvPr>
        </p:nvSpPr>
        <p:spPr>
          <a:xfrm>
            <a:off x="561975" y="549274"/>
            <a:ext cx="8027988" cy="1007517"/>
          </a:xfrm>
        </p:spPr>
        <p:txBody>
          <a:bodyPr>
            <a:noAutofit/>
          </a:bodyPr>
          <a:lstStyle/>
          <a:p>
            <a:r>
              <a:rPr lang="en-GB" sz="2000" dirty="0"/>
              <a:t>Figure  14: Population based survival of children, teenagers and young adults, aged 0-24 years diagnosed with lymphomas and reticuloendothelial neoplasms in the UK between 1997 and 2016.</a:t>
            </a:r>
          </a:p>
        </p:txBody>
      </p:sp>
    </p:spTree>
    <p:extLst>
      <p:ext uri="{BB962C8B-B14F-4D97-AF65-F5344CB8AC3E}">
        <p14:creationId xmlns:p14="http://schemas.microsoft.com/office/powerpoint/2010/main" val="3214147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Hodgkin lymphoma in the UK between 1997 and 2016.  There are four curves, one each for diagnosis periods 1997 to 2001, 2002 to 2006, 2007 to 2011 and 2012 to 2016.  ">
            <a:extLst>
              <a:ext uri="{FF2B5EF4-FFF2-40B4-BE49-F238E27FC236}">
                <a16:creationId xmlns:a16="http://schemas.microsoft.com/office/drawing/2014/main" id="{3ADC730B-5486-4A35-B4F5-EFAD048B5B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7E2233FA-578E-4F53-B30D-77B5910F7360}"/>
              </a:ext>
            </a:extLst>
          </p:cNvPr>
          <p:cNvSpPr>
            <a:spLocks noGrp="1"/>
          </p:cNvSpPr>
          <p:nvPr>
            <p:ph type="title"/>
          </p:nvPr>
        </p:nvSpPr>
        <p:spPr>
          <a:xfrm>
            <a:off x="561975" y="549274"/>
            <a:ext cx="8027988" cy="1079525"/>
          </a:xfrm>
        </p:spPr>
        <p:txBody>
          <a:bodyPr>
            <a:noAutofit/>
          </a:bodyPr>
          <a:lstStyle/>
          <a:p>
            <a:r>
              <a:rPr lang="en-GB" sz="2000" dirty="0"/>
              <a:t>Figure 15: Population based survival of children, teenagers and young adults, aged 0-24 years diagnosed with Hodgkin lymphoma in the UK between 1997 and 2016.</a:t>
            </a:r>
          </a:p>
        </p:txBody>
      </p:sp>
    </p:spTree>
    <p:extLst>
      <p:ext uri="{BB962C8B-B14F-4D97-AF65-F5344CB8AC3E}">
        <p14:creationId xmlns:p14="http://schemas.microsoft.com/office/powerpoint/2010/main" val="3761429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F8ECF803-E29F-48A9-A1AA-FBFF0E2DF803}"/>
              </a:ext>
            </a:extLst>
          </p:cNvPr>
          <p:cNvSpPr>
            <a:spLocks noGrp="1"/>
          </p:cNvSpPr>
          <p:nvPr>
            <p:ph type="title"/>
          </p:nvPr>
        </p:nvSpPr>
        <p:spPr>
          <a:xfrm>
            <a:off x="561975" y="549274"/>
            <a:ext cx="8027988" cy="1151533"/>
          </a:xfrm>
        </p:spPr>
        <p:txBody>
          <a:bodyPr>
            <a:noAutofit/>
          </a:bodyPr>
          <a:lstStyle/>
          <a:p>
            <a:r>
              <a:rPr lang="en-GB" sz="2000" dirty="0"/>
              <a:t>Figure 16: Population based survival of children, teenagers and young adults, aged 0-24 years diagnosed with Non-Hodgkin lymphomas (incl. Burkitt lymphoma) in the UK between 1997 and 2016.</a:t>
            </a:r>
          </a:p>
        </p:txBody>
      </p:sp>
      <p:pic>
        <p:nvPicPr>
          <p:cNvPr id="9" name="Content Placeholder 8" descr="Chart shows survival curves for children, teenagers and young adults (aged 0 to 24 years) diagnosed with non-Hodgkin lymphomas (including Burkitt lymphoma) in the UK between 1997 and 2016.  There are four curves, one each for diagnosis periods 1997 to 2001, 2002 to 2006, 2007 to 2011 and 2012 to 2016.  ">
            <a:extLst>
              <a:ext uri="{FF2B5EF4-FFF2-40B4-BE49-F238E27FC236}">
                <a16:creationId xmlns:a16="http://schemas.microsoft.com/office/drawing/2014/main" id="{C06EA041-8B80-42F6-BB9F-AADD04637B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998" y="1844824"/>
            <a:ext cx="8029575" cy="3878693"/>
          </a:xfrm>
        </p:spPr>
      </p:pic>
    </p:spTree>
    <p:extLst>
      <p:ext uri="{BB962C8B-B14F-4D97-AF65-F5344CB8AC3E}">
        <p14:creationId xmlns:p14="http://schemas.microsoft.com/office/powerpoint/2010/main" val="394911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BAAA8E03-0EF5-4452-A854-A511B39B1C39}"/>
              </a:ext>
            </a:extLst>
          </p:cNvPr>
          <p:cNvSpPr>
            <a:spLocks noGrp="1"/>
          </p:cNvSpPr>
          <p:nvPr>
            <p:ph type="title"/>
          </p:nvPr>
        </p:nvSpPr>
        <p:spPr>
          <a:xfrm>
            <a:off x="561975" y="549274"/>
            <a:ext cx="8027988" cy="1007517"/>
          </a:xfrm>
        </p:spPr>
        <p:txBody>
          <a:bodyPr>
            <a:noAutofit/>
          </a:bodyPr>
          <a:lstStyle/>
          <a:p>
            <a:r>
              <a:rPr lang="en-GB" sz="2000" dirty="0"/>
              <a:t>Figure 17: Population based survival of children, teenagers and young adults, aged 0-24 years diagnosed with precursor cell lymphomas in the UK between 1997 and 2016.</a:t>
            </a:r>
          </a:p>
        </p:txBody>
      </p:sp>
      <p:pic>
        <p:nvPicPr>
          <p:cNvPr id="9" name="Content Placeholder 8" descr="Chart shows survival curves for children, teenagers and young adults (aged 0 to 24 years) diagnosed with precursor cell lymphomas in the UK between 1997 and 2016.  There are four curves, one each for diagnosis periods 1997 to 2001, 2002 to 2006, 2007 to 2011 and 2012 to 2016.  ">
            <a:extLst>
              <a:ext uri="{FF2B5EF4-FFF2-40B4-BE49-F238E27FC236}">
                <a16:creationId xmlns:a16="http://schemas.microsoft.com/office/drawing/2014/main" id="{C2E40917-2032-4F35-B6B9-BCD9BEF8D7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606257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CA6A6533-44BE-4EC5-9B36-3523E8CE841B}"/>
              </a:ext>
            </a:extLst>
          </p:cNvPr>
          <p:cNvSpPr>
            <a:spLocks noGrp="1"/>
          </p:cNvSpPr>
          <p:nvPr>
            <p:ph type="title"/>
          </p:nvPr>
        </p:nvSpPr>
        <p:spPr>
          <a:xfrm>
            <a:off x="561975" y="549274"/>
            <a:ext cx="8027988" cy="1007517"/>
          </a:xfrm>
        </p:spPr>
        <p:txBody>
          <a:bodyPr>
            <a:noAutofit/>
          </a:bodyPr>
          <a:lstStyle/>
          <a:p>
            <a:r>
              <a:rPr lang="en-GB" sz="2000" dirty="0"/>
              <a:t>Figure 18: Population based survival of children, teenagers and young adults, aged 0-24 years diagnosed with mature B-cell lymphomas (excl. Burkitt lymphoma) in the UK between 1997 and 2016.</a:t>
            </a:r>
          </a:p>
        </p:txBody>
      </p:sp>
      <p:pic>
        <p:nvPicPr>
          <p:cNvPr id="9" name="Content Placeholder 8" descr="Chart shows survival curves for children, teenagers and young adults (aged 0 to 24 years) diagnosed with mature B-cell lymphomas (excluding Burkitt lymphoma) in the UK between 1997 and 2016.  There are four curves, one each for diagnosis periods 1997 to 2001, 2002 to 2006, 2007 to 2011 and 2012 to 2016.  ">
            <a:extLst>
              <a:ext uri="{FF2B5EF4-FFF2-40B4-BE49-F238E27FC236}">
                <a16:creationId xmlns:a16="http://schemas.microsoft.com/office/drawing/2014/main" id="{8343DE26-41E0-480F-9729-5442DF4401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Tree>
    <p:extLst>
      <p:ext uri="{BB962C8B-B14F-4D97-AF65-F5344CB8AC3E}">
        <p14:creationId xmlns:p14="http://schemas.microsoft.com/office/powerpoint/2010/main" val="438030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 Population based survival of children, teenagers and young adults, aged 0-24 years diagnosed with cancer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11" name="Content Placeholder 10" descr="Chart shows survival curves for children, teenagers and young adults (aged 0 to 24 years) diagnosed with any type of cancer in the UK between 1997 and 2016.  There are four curves, one each for diagnosis periods 1997 to 2001, 2002 to 2006, 2007 to 2011 and 2012 to 2016.  ">
            <a:extLst>
              <a:ext uri="{FF2B5EF4-FFF2-40B4-BE49-F238E27FC236}">
                <a16:creationId xmlns:a16="http://schemas.microsoft.com/office/drawing/2014/main" id="{B6753266-EB3A-41A5-BE26-2DFB3B0A23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2391264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649BA144-3765-4B99-93B9-A22F47057743}"/>
              </a:ext>
            </a:extLst>
          </p:cNvPr>
          <p:cNvSpPr>
            <a:spLocks noGrp="1"/>
          </p:cNvSpPr>
          <p:nvPr>
            <p:ph type="title"/>
          </p:nvPr>
        </p:nvSpPr>
        <p:spPr>
          <a:xfrm>
            <a:off x="561975" y="549274"/>
            <a:ext cx="8027988" cy="1079525"/>
          </a:xfrm>
        </p:spPr>
        <p:txBody>
          <a:bodyPr>
            <a:noAutofit/>
          </a:bodyPr>
          <a:lstStyle/>
          <a:p>
            <a:r>
              <a:rPr lang="en-GB" sz="2000" dirty="0"/>
              <a:t>Figure 19: Population based survival of children, teenagers and young adults, aged 0-24 years diagnosed with Mature T-cell and NK-cell lymphomas in the UK between 1997 and 2016.</a:t>
            </a:r>
          </a:p>
        </p:txBody>
      </p:sp>
      <p:pic>
        <p:nvPicPr>
          <p:cNvPr id="9" name="Content Placeholder 8" descr="Chart shows survival curves for children, teenagers and young adults (aged 0 to 24 years) diagnosed with mature T-cell and NK-cell lymphomas in the UK between 1997 and 2016.  There are four curves, one each for diagnosis periods 1997 to 2001, 2002 to 2006, 2007 to 2011 and 2012 to 2016.  ">
            <a:extLst>
              <a:ext uri="{FF2B5EF4-FFF2-40B4-BE49-F238E27FC236}">
                <a16:creationId xmlns:a16="http://schemas.microsoft.com/office/drawing/2014/main" id="{02DAA070-AA3F-4213-AA82-984D5AF880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Tree>
    <p:extLst>
      <p:ext uri="{BB962C8B-B14F-4D97-AF65-F5344CB8AC3E}">
        <p14:creationId xmlns:p14="http://schemas.microsoft.com/office/powerpoint/2010/main" val="253319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1A23A597-6340-4248-8B3A-FD43142CEF3C}"/>
              </a:ext>
            </a:extLst>
          </p:cNvPr>
          <p:cNvSpPr>
            <a:spLocks noGrp="1"/>
          </p:cNvSpPr>
          <p:nvPr>
            <p:ph type="title"/>
          </p:nvPr>
        </p:nvSpPr>
        <p:spPr>
          <a:xfrm>
            <a:off x="561975" y="549274"/>
            <a:ext cx="8027988" cy="1007517"/>
          </a:xfrm>
        </p:spPr>
        <p:txBody>
          <a:bodyPr>
            <a:noAutofit/>
          </a:bodyPr>
          <a:lstStyle/>
          <a:p>
            <a:r>
              <a:rPr lang="en-GB" sz="2000" dirty="0"/>
              <a:t>Figure 20: Population based survival of children, teenagers and young adults, aged 0-24 years diagnosed with Non-Hodgkin lymphomas, NOS in the UK between 1997 and 2016.</a:t>
            </a:r>
          </a:p>
        </p:txBody>
      </p:sp>
      <p:pic>
        <p:nvPicPr>
          <p:cNvPr id="9" name="Content Placeholder 8" descr="Chart shows survival curves for children, teenagers and young adults (aged 0 to 24 years) diagnosed with non-Hodgkin lymphomas, NOS in the UK between 1997 and 2016.  There are four curves, one each for diagnosis periods 1997 to 2001, 2002 to 2006, 2007 to 2011 and 2012 to 2016.  ">
            <a:extLst>
              <a:ext uri="{FF2B5EF4-FFF2-40B4-BE49-F238E27FC236}">
                <a16:creationId xmlns:a16="http://schemas.microsoft.com/office/drawing/2014/main" id="{07FBC51F-0647-4FDE-B609-57932C61B2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235" y="1844824"/>
            <a:ext cx="8029575" cy="3878693"/>
          </a:xfrm>
        </p:spPr>
      </p:pic>
    </p:spTree>
    <p:extLst>
      <p:ext uri="{BB962C8B-B14F-4D97-AF65-F5344CB8AC3E}">
        <p14:creationId xmlns:p14="http://schemas.microsoft.com/office/powerpoint/2010/main" val="1059213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8D78CDB0-E343-4C46-9F6A-F3FB871D00D2}"/>
              </a:ext>
            </a:extLst>
          </p:cNvPr>
          <p:cNvSpPr>
            <a:spLocks noGrp="1"/>
          </p:cNvSpPr>
          <p:nvPr>
            <p:ph type="title"/>
          </p:nvPr>
        </p:nvSpPr>
        <p:spPr>
          <a:xfrm>
            <a:off x="561975" y="549275"/>
            <a:ext cx="8027988" cy="647700"/>
          </a:xfrm>
        </p:spPr>
        <p:txBody>
          <a:bodyPr>
            <a:noAutofit/>
          </a:bodyPr>
          <a:lstStyle/>
          <a:p>
            <a:r>
              <a:rPr lang="en-GB" sz="2000" dirty="0"/>
              <a:t>Figure 21: Population based survival of children, teenagers and young adults, aged 0-24 years diagnosed with Burkitt lymphoma in the UK between 1997 and 2016.</a:t>
            </a:r>
          </a:p>
        </p:txBody>
      </p:sp>
      <p:pic>
        <p:nvPicPr>
          <p:cNvPr id="9" name="Content Placeholder 8" descr="Chart shows survival curves for children, teenagers and young adults (aged 0 to 24 years) diagnosed with Burkitt lymphoma in the UK between 1997 and 2016.  There are four curves, one each for diagnosis periods 1997 to 2001, 2002 to 2006, 2007 to 2011 and 2012 to 2016.  ">
            <a:extLst>
              <a:ext uri="{FF2B5EF4-FFF2-40B4-BE49-F238E27FC236}">
                <a16:creationId xmlns:a16="http://schemas.microsoft.com/office/drawing/2014/main" id="{2200DC79-90BB-41C2-8BDA-4BA09640D3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1461701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miscellaneous lymphoreticular neoplasms in the UK between 1997 and 2016. There is one curve for the diagnosis period 1997 to 2016.">
            <a:extLst>
              <a:ext uri="{FF2B5EF4-FFF2-40B4-BE49-F238E27FC236}">
                <a16:creationId xmlns:a16="http://schemas.microsoft.com/office/drawing/2014/main" id="{80E885E0-A7F2-43DE-A5C2-DBD0E08CF6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5805EF10-8E11-4CF0-800E-61CFD726BE85}"/>
              </a:ext>
            </a:extLst>
          </p:cNvPr>
          <p:cNvSpPr>
            <a:spLocks noGrp="1"/>
          </p:cNvSpPr>
          <p:nvPr>
            <p:ph type="title"/>
          </p:nvPr>
        </p:nvSpPr>
        <p:spPr>
          <a:xfrm>
            <a:off x="561975" y="549274"/>
            <a:ext cx="8027988" cy="1007517"/>
          </a:xfrm>
        </p:spPr>
        <p:txBody>
          <a:bodyPr>
            <a:noAutofit/>
          </a:bodyPr>
          <a:lstStyle/>
          <a:p>
            <a:r>
              <a:rPr lang="en-GB" sz="2000" dirty="0"/>
              <a:t>Figure 22: Population based survival of children, teenagers and young adults, aged 0-24 years diagnosed with miscellaneous lymphoreticular neoplasms in the UK between 1997 and 2016.</a:t>
            </a:r>
          </a:p>
        </p:txBody>
      </p:sp>
    </p:spTree>
    <p:extLst>
      <p:ext uri="{BB962C8B-B14F-4D97-AF65-F5344CB8AC3E}">
        <p14:creationId xmlns:p14="http://schemas.microsoft.com/office/powerpoint/2010/main" val="3411450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unspecified lymphomas in the UK between 1997 and 2016.  There are four curves, one each for diagnosis periods 1997 to 2001, 2002 to 2006, 2007 to 2011 and 2012 to 2016.  ">
            <a:extLst>
              <a:ext uri="{FF2B5EF4-FFF2-40B4-BE49-F238E27FC236}">
                <a16:creationId xmlns:a16="http://schemas.microsoft.com/office/drawing/2014/main" id="{3AC55F19-733E-42D5-AA7D-72B55AF756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A1E89585-5BB5-46EE-812E-9D9A887202AD}"/>
              </a:ext>
            </a:extLst>
          </p:cNvPr>
          <p:cNvSpPr>
            <a:spLocks noGrp="1"/>
          </p:cNvSpPr>
          <p:nvPr>
            <p:ph type="title"/>
          </p:nvPr>
        </p:nvSpPr>
        <p:spPr>
          <a:xfrm>
            <a:off x="561975" y="549275"/>
            <a:ext cx="8027988" cy="647700"/>
          </a:xfrm>
        </p:spPr>
        <p:txBody>
          <a:bodyPr>
            <a:noAutofit/>
          </a:bodyPr>
          <a:lstStyle/>
          <a:p>
            <a:r>
              <a:rPr lang="en-GB" sz="2000" dirty="0"/>
              <a:t>Figure 23: Population based survival of children, teenagers and young adults, aged 0-24 years diagnosed with unspecified lymphomas in the UK between 1997 and 2016.</a:t>
            </a:r>
          </a:p>
        </p:txBody>
      </p:sp>
    </p:spTree>
    <p:extLst>
      <p:ext uri="{BB962C8B-B14F-4D97-AF65-F5344CB8AC3E}">
        <p14:creationId xmlns:p14="http://schemas.microsoft.com/office/powerpoint/2010/main" val="1131195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CNS and miscellaneous intracranial and intraspinal neoplasms in the UK between 1997 and 2016.  There are four curves, one each for diagnosis periods 1997 to 2001, 2002 to 2006, 2007 to 2011 and 2012 to 2016.  ">
            <a:extLst>
              <a:ext uri="{FF2B5EF4-FFF2-40B4-BE49-F238E27FC236}">
                <a16:creationId xmlns:a16="http://schemas.microsoft.com/office/drawing/2014/main" id="{6414852E-A7C2-48D8-BB90-0DDC3F623F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186"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523930C4-E376-407A-A60A-7ADA6EC7965A}"/>
              </a:ext>
            </a:extLst>
          </p:cNvPr>
          <p:cNvSpPr>
            <a:spLocks noGrp="1"/>
          </p:cNvSpPr>
          <p:nvPr>
            <p:ph type="title"/>
          </p:nvPr>
        </p:nvSpPr>
        <p:spPr>
          <a:xfrm>
            <a:off x="561975" y="549274"/>
            <a:ext cx="8027988" cy="1079525"/>
          </a:xfrm>
        </p:spPr>
        <p:txBody>
          <a:bodyPr>
            <a:noAutofit/>
          </a:bodyPr>
          <a:lstStyle/>
          <a:p>
            <a:r>
              <a:rPr lang="en-GB" sz="2000" dirty="0"/>
              <a:t>Figure 24: Population based survival of children, teenagers and young adults, aged 0-24 years diagnosed CNS and miscellaneous intracranial and intraspinal neoplasms in the UK between 1997 and 2016.</a:t>
            </a:r>
          </a:p>
        </p:txBody>
      </p:sp>
    </p:spTree>
    <p:extLst>
      <p:ext uri="{BB962C8B-B14F-4D97-AF65-F5344CB8AC3E}">
        <p14:creationId xmlns:p14="http://schemas.microsoft.com/office/powerpoint/2010/main" val="2618542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ependymomas and choroid plexus tumour in the UK between 1997 and 2016.  There are four curves, one each for diagnosis periods 1997 to 2001, 2002 to 2006, 2007 to 2011 and 2012 to 2016.  ">
            <a:extLst>
              <a:ext uri="{FF2B5EF4-FFF2-40B4-BE49-F238E27FC236}">
                <a16:creationId xmlns:a16="http://schemas.microsoft.com/office/drawing/2014/main" id="{95E65ADF-FD88-401E-A083-3FB9418693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A8F43D21-8E8B-4F5C-9C74-6E76720EFEEA}"/>
              </a:ext>
            </a:extLst>
          </p:cNvPr>
          <p:cNvSpPr>
            <a:spLocks noGrp="1"/>
          </p:cNvSpPr>
          <p:nvPr>
            <p:ph type="title"/>
          </p:nvPr>
        </p:nvSpPr>
        <p:spPr>
          <a:xfrm>
            <a:off x="561975" y="549274"/>
            <a:ext cx="8027988" cy="1079525"/>
          </a:xfrm>
        </p:spPr>
        <p:txBody>
          <a:bodyPr>
            <a:noAutofit/>
          </a:bodyPr>
          <a:lstStyle/>
          <a:p>
            <a:r>
              <a:rPr lang="en-GB" sz="2000" dirty="0"/>
              <a:t>Figure 25: Population based survival of children, teenagers and young adults, aged 0-24 years diagnosed with ependymomas and choroid plexus tumour in the UK between 1997 and 2016.</a:t>
            </a:r>
          </a:p>
        </p:txBody>
      </p:sp>
    </p:spTree>
    <p:extLst>
      <p:ext uri="{BB962C8B-B14F-4D97-AF65-F5344CB8AC3E}">
        <p14:creationId xmlns:p14="http://schemas.microsoft.com/office/powerpoint/2010/main" val="986570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E34F323F-D49D-418B-94FD-1ABE231A836D}"/>
              </a:ext>
            </a:extLst>
          </p:cNvPr>
          <p:cNvSpPr>
            <a:spLocks noGrp="1"/>
          </p:cNvSpPr>
          <p:nvPr>
            <p:ph type="title"/>
          </p:nvPr>
        </p:nvSpPr>
        <p:spPr>
          <a:xfrm>
            <a:off x="561975" y="549275"/>
            <a:ext cx="8027988" cy="647700"/>
          </a:xfrm>
        </p:spPr>
        <p:txBody>
          <a:bodyPr>
            <a:noAutofit/>
          </a:bodyPr>
          <a:lstStyle/>
          <a:p>
            <a:r>
              <a:rPr lang="en-GB" sz="2000" dirty="0"/>
              <a:t>Figure 26: Population based survival of children, teenagers and young adults, aged 0-24 years diagnosed with ependymomas in the UK between 1997 and 2016.</a:t>
            </a:r>
          </a:p>
        </p:txBody>
      </p:sp>
      <p:pic>
        <p:nvPicPr>
          <p:cNvPr id="9" name="Content Placeholder 8" descr="Chart shows survival curves for children, teenagers and young adults (aged 0 to 24 years) diagnosed with ependymomas in the UK between 1997 and 2016.  There are four curves, one each for diagnosis periods 1997 to 2001, 2002 to 2006, 2007 to 2011 and 2012 to 2016.  ">
            <a:extLst>
              <a:ext uri="{FF2B5EF4-FFF2-40B4-BE49-F238E27FC236}">
                <a16:creationId xmlns:a16="http://schemas.microsoft.com/office/drawing/2014/main" id="{46C378EC-B664-4D04-8A6C-4083EE02FE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1399791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choroid plexus carcinoma in the UK between 1997 and 2016. There is one curve for the diagnosis period 1997 to 2016.">
            <a:extLst>
              <a:ext uri="{FF2B5EF4-FFF2-40B4-BE49-F238E27FC236}">
                <a16:creationId xmlns:a16="http://schemas.microsoft.com/office/drawing/2014/main" id="{00E3AA35-F201-44F6-9245-51FA224620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5695E08F-1F53-4FCA-B023-7DA7BA72346C}"/>
              </a:ext>
            </a:extLst>
          </p:cNvPr>
          <p:cNvSpPr>
            <a:spLocks noGrp="1"/>
          </p:cNvSpPr>
          <p:nvPr>
            <p:ph type="title"/>
          </p:nvPr>
        </p:nvSpPr>
        <p:spPr>
          <a:xfrm>
            <a:off x="561975" y="549275"/>
            <a:ext cx="8027988" cy="647700"/>
          </a:xfrm>
        </p:spPr>
        <p:txBody>
          <a:bodyPr>
            <a:noAutofit/>
          </a:bodyPr>
          <a:lstStyle/>
          <a:p>
            <a:r>
              <a:rPr lang="en-GB" sz="2000" dirty="0"/>
              <a:t>Figure 27: Population based survival of children, teenagers and young adults, aged 0-24 years diagnosed with choroid plexus carcinoma in the UK between 1997 and 2016.</a:t>
            </a:r>
          </a:p>
        </p:txBody>
      </p:sp>
    </p:spTree>
    <p:extLst>
      <p:ext uri="{BB962C8B-B14F-4D97-AF65-F5344CB8AC3E}">
        <p14:creationId xmlns:p14="http://schemas.microsoft.com/office/powerpoint/2010/main" val="1851069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choroid plexus papilloma in the UK between 1997 and 2016.  There are two curves, one each for diagnosis periods 1997 to 2006 and 2007 to 2016.">
            <a:extLst>
              <a:ext uri="{FF2B5EF4-FFF2-40B4-BE49-F238E27FC236}">
                <a16:creationId xmlns:a16="http://schemas.microsoft.com/office/drawing/2014/main" id="{5A82AF0F-D5AC-4DA3-B8BD-B701D08B5D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2"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38311EB4-0F32-4128-98FF-EF273164BAC6}"/>
              </a:ext>
            </a:extLst>
          </p:cNvPr>
          <p:cNvSpPr>
            <a:spLocks noGrp="1"/>
          </p:cNvSpPr>
          <p:nvPr>
            <p:ph type="title"/>
          </p:nvPr>
        </p:nvSpPr>
        <p:spPr>
          <a:xfrm>
            <a:off x="561975" y="549274"/>
            <a:ext cx="8027988" cy="1079525"/>
          </a:xfrm>
        </p:spPr>
        <p:txBody>
          <a:bodyPr>
            <a:noAutofit/>
          </a:bodyPr>
          <a:lstStyle/>
          <a:p>
            <a:r>
              <a:rPr lang="en-GB" sz="2000" dirty="0"/>
              <a:t>Figure 28: Population based survival of children, teenagers and young adults, aged 0-24 years diagnosed with choroid plexus papilloma in the UK between 1997 and 2016.</a:t>
            </a:r>
          </a:p>
        </p:txBody>
      </p:sp>
    </p:spTree>
    <p:extLst>
      <p:ext uri="{BB962C8B-B14F-4D97-AF65-F5344CB8AC3E}">
        <p14:creationId xmlns:p14="http://schemas.microsoft.com/office/powerpoint/2010/main" val="1390503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art shows survival curves for children, teenagers and young adults (aged 0 to 24 years) diagnosed with leukaemias, myeloproliferative diseases, and myelodysplastic diseases in the UK between 1997 and 2016.  There are four curves, one each for diagnosis periods 1997 to 2001, 2002 to 2006, 2007 to 2011 and 2012 to 2016.  ">
            <a:extLst>
              <a:ext uri="{FF2B5EF4-FFF2-40B4-BE49-F238E27FC236}">
                <a16:creationId xmlns:a16="http://schemas.microsoft.com/office/drawing/2014/main" id="{C6ECBA72-27B2-4F0A-B51D-1CC6B6C675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4287"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B35CFFBA-5AA0-4AC7-8571-8297E674151B}"/>
              </a:ext>
            </a:extLst>
          </p:cNvPr>
          <p:cNvSpPr>
            <a:spLocks noGrp="1"/>
          </p:cNvSpPr>
          <p:nvPr>
            <p:ph type="title"/>
          </p:nvPr>
        </p:nvSpPr>
        <p:spPr>
          <a:xfrm>
            <a:off x="561975" y="549274"/>
            <a:ext cx="8027988" cy="1151533"/>
          </a:xfrm>
        </p:spPr>
        <p:txBody>
          <a:bodyPr>
            <a:noAutofit/>
          </a:bodyPr>
          <a:lstStyle/>
          <a:p>
            <a:r>
              <a:rPr lang="en-GB" sz="2000" dirty="0"/>
              <a:t>Figure 2: Population based survival of children, teenagers and young adults, aged 0-24 years diagnosed with </a:t>
            </a:r>
            <a:r>
              <a:rPr lang="en-GB" sz="2000" dirty="0" err="1"/>
              <a:t>leukaemias</a:t>
            </a:r>
            <a:r>
              <a:rPr lang="en-GB" sz="2000" dirty="0"/>
              <a:t>, myeloproliferative disease, and myelodysplastic diseases in the UK between 1997 and 2016.</a:t>
            </a:r>
          </a:p>
        </p:txBody>
      </p:sp>
    </p:spTree>
    <p:extLst>
      <p:ext uri="{BB962C8B-B14F-4D97-AF65-F5344CB8AC3E}">
        <p14:creationId xmlns:p14="http://schemas.microsoft.com/office/powerpoint/2010/main" val="1647533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astrocytomas in the UK between 1997 and 2016.  There are four curves, one each for diagnosis periods 1997 to 2001, 2002 to 2006, 2007 to 2011 and 2012 to 2016.  ">
            <a:extLst>
              <a:ext uri="{FF2B5EF4-FFF2-40B4-BE49-F238E27FC236}">
                <a16:creationId xmlns:a16="http://schemas.microsoft.com/office/drawing/2014/main" id="{32856A02-9CAD-4392-B1BF-75978CF306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864"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AF6FB959-FB8C-4AB4-9D11-481CB69F79B4}"/>
              </a:ext>
            </a:extLst>
          </p:cNvPr>
          <p:cNvSpPr>
            <a:spLocks noGrp="1"/>
          </p:cNvSpPr>
          <p:nvPr>
            <p:ph type="title"/>
          </p:nvPr>
        </p:nvSpPr>
        <p:spPr>
          <a:xfrm>
            <a:off x="561975" y="549275"/>
            <a:ext cx="8027988" cy="647700"/>
          </a:xfrm>
        </p:spPr>
        <p:txBody>
          <a:bodyPr>
            <a:noAutofit/>
          </a:bodyPr>
          <a:lstStyle/>
          <a:p>
            <a:r>
              <a:rPr lang="en-GB" sz="2000" dirty="0"/>
              <a:t>Figure 29: Population based survival of children, teenagers and young adults, aged 0-24 years diagnosed with </a:t>
            </a:r>
            <a:r>
              <a:rPr lang="en-GB" sz="2000" dirty="0" err="1"/>
              <a:t>astrocytomas</a:t>
            </a:r>
            <a:r>
              <a:rPr lang="en-GB" sz="2000" dirty="0"/>
              <a:t> in the UK between 1997 and 2016.</a:t>
            </a:r>
          </a:p>
        </p:txBody>
      </p:sp>
    </p:spTree>
    <p:extLst>
      <p:ext uri="{BB962C8B-B14F-4D97-AF65-F5344CB8AC3E}">
        <p14:creationId xmlns:p14="http://schemas.microsoft.com/office/powerpoint/2010/main" val="1504455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E42A945D-888A-4B64-A551-F3D3EB1DFD90}"/>
              </a:ext>
            </a:extLst>
          </p:cNvPr>
          <p:cNvSpPr>
            <a:spLocks noGrp="1"/>
          </p:cNvSpPr>
          <p:nvPr>
            <p:ph type="title"/>
          </p:nvPr>
        </p:nvSpPr>
        <p:spPr>
          <a:xfrm>
            <a:off x="561975" y="549275"/>
            <a:ext cx="8027988" cy="647700"/>
          </a:xfrm>
        </p:spPr>
        <p:txBody>
          <a:bodyPr>
            <a:noAutofit/>
          </a:bodyPr>
          <a:lstStyle/>
          <a:p>
            <a:r>
              <a:rPr lang="en-GB" sz="2000" dirty="0"/>
              <a:t>Figure 30: Population based survival of children, teenagers and young adults, aged 0-24 years diagnosed with pilocytic </a:t>
            </a:r>
            <a:r>
              <a:rPr lang="en-GB" sz="2000" dirty="0" err="1"/>
              <a:t>astocytoma</a:t>
            </a:r>
            <a:r>
              <a:rPr lang="en-GB" sz="2000" dirty="0"/>
              <a:t> in the UK between 1997 and 2016.</a:t>
            </a:r>
          </a:p>
        </p:txBody>
      </p:sp>
      <p:pic>
        <p:nvPicPr>
          <p:cNvPr id="9" name="Content Placeholder 8" descr="Chart shows survival curves for children, teenagers and young adults (aged 0 to 24 years) diagnosed with pilocytic astrocytoma in the UK between 1997 and 2016.  There are four curves, one each for diagnosis periods 1997 to 2001, 2002 to 2006, 2007 to 2011 and 2012 to 2016.  ">
            <a:extLst>
              <a:ext uri="{FF2B5EF4-FFF2-40B4-BE49-F238E27FC236}">
                <a16:creationId xmlns:a16="http://schemas.microsoft.com/office/drawing/2014/main" id="{18D4E219-FDBD-4BB5-8A52-B61A70EFFE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Tree>
    <p:extLst>
      <p:ext uri="{BB962C8B-B14F-4D97-AF65-F5344CB8AC3E}">
        <p14:creationId xmlns:p14="http://schemas.microsoft.com/office/powerpoint/2010/main" val="3376615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5039C44E-6FC2-4282-B5DE-A36B7FC31CAE}"/>
              </a:ext>
            </a:extLst>
          </p:cNvPr>
          <p:cNvSpPr>
            <a:spLocks noGrp="1"/>
          </p:cNvSpPr>
          <p:nvPr>
            <p:ph type="title"/>
          </p:nvPr>
        </p:nvSpPr>
        <p:spPr>
          <a:xfrm>
            <a:off x="561975" y="549275"/>
            <a:ext cx="8027988" cy="647700"/>
          </a:xfrm>
        </p:spPr>
        <p:txBody>
          <a:bodyPr>
            <a:noAutofit/>
          </a:bodyPr>
          <a:lstStyle/>
          <a:p>
            <a:r>
              <a:rPr lang="en-GB" sz="2000" dirty="0"/>
              <a:t>Figure 31: Population based survival of children, teenagers and young adults, aged 0-24 years diagnosed with other </a:t>
            </a:r>
            <a:r>
              <a:rPr lang="en-GB" sz="2000" dirty="0" err="1"/>
              <a:t>astrocytomas</a:t>
            </a:r>
            <a:r>
              <a:rPr lang="en-GB" sz="2000" dirty="0"/>
              <a:t> in the UK between 1997 and 2016.</a:t>
            </a:r>
          </a:p>
        </p:txBody>
      </p:sp>
      <p:pic>
        <p:nvPicPr>
          <p:cNvPr id="9" name="Content Placeholder 8" descr="Chart shows survival curves for children, teenagers and young adults (aged 0 to 24 years) diagnosed with other astrocytomas in the UK between 1997 and 2016.  There are four curves, one each for diagnosis periods 1997 to 2001, 2002 to 2006, 2007 to 2011 and 2012 to 2016.  ">
            <a:extLst>
              <a:ext uri="{FF2B5EF4-FFF2-40B4-BE49-F238E27FC236}">
                <a16:creationId xmlns:a16="http://schemas.microsoft.com/office/drawing/2014/main" id="{ACD41F34-8880-4102-BA5A-1EE5EADCEE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Tree>
    <p:extLst>
      <p:ext uri="{BB962C8B-B14F-4D97-AF65-F5344CB8AC3E}">
        <p14:creationId xmlns:p14="http://schemas.microsoft.com/office/powerpoint/2010/main" val="268792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intracranial and intraspinal embryonal tumours in the UK between 1997 and 2016.  There are four curves, one each for diagnosis periods 1997 to 2001, 2002 to 2006, 2007 to 2011 and 2012 to 2016.  ">
            <a:extLst>
              <a:ext uri="{FF2B5EF4-FFF2-40B4-BE49-F238E27FC236}">
                <a16:creationId xmlns:a16="http://schemas.microsoft.com/office/drawing/2014/main" id="{36C4E4CC-D18A-4C4F-919F-3D76AB4306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5A447FA1-130C-470F-898F-28140A0F4D91}"/>
              </a:ext>
            </a:extLst>
          </p:cNvPr>
          <p:cNvSpPr>
            <a:spLocks noGrp="1"/>
          </p:cNvSpPr>
          <p:nvPr>
            <p:ph type="title"/>
          </p:nvPr>
        </p:nvSpPr>
        <p:spPr>
          <a:xfrm>
            <a:off x="561975" y="549274"/>
            <a:ext cx="8027988" cy="1007517"/>
          </a:xfrm>
        </p:spPr>
        <p:txBody>
          <a:bodyPr>
            <a:noAutofit/>
          </a:bodyPr>
          <a:lstStyle/>
          <a:p>
            <a:r>
              <a:rPr lang="en-GB" sz="2000" dirty="0"/>
              <a:t>Figure 32: Population based survival of children, teenagers and young adults, aged 0-24 years diagnosed with intracranial and intraspinal embryonal tumours in the UK between 1997 and 2016.</a:t>
            </a:r>
          </a:p>
        </p:txBody>
      </p:sp>
    </p:spTree>
    <p:extLst>
      <p:ext uri="{BB962C8B-B14F-4D97-AF65-F5344CB8AC3E}">
        <p14:creationId xmlns:p14="http://schemas.microsoft.com/office/powerpoint/2010/main" val="26809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CD1823F6-D09A-4F92-9F79-AFA118BB935B}"/>
              </a:ext>
            </a:extLst>
          </p:cNvPr>
          <p:cNvSpPr>
            <a:spLocks noGrp="1"/>
          </p:cNvSpPr>
          <p:nvPr>
            <p:ph type="title"/>
          </p:nvPr>
        </p:nvSpPr>
        <p:spPr>
          <a:xfrm>
            <a:off x="561975" y="549275"/>
            <a:ext cx="8027988" cy="647700"/>
          </a:xfrm>
        </p:spPr>
        <p:txBody>
          <a:bodyPr>
            <a:noAutofit/>
          </a:bodyPr>
          <a:lstStyle/>
          <a:p>
            <a:r>
              <a:rPr lang="en-GB" sz="2000" dirty="0"/>
              <a:t>Figure 33: Population based survival of children, teenagers and young adults, aged 0-24 years diagnosed with medulloblastoma in the UK between 1997 and 2016.</a:t>
            </a:r>
          </a:p>
        </p:txBody>
      </p:sp>
      <p:pic>
        <p:nvPicPr>
          <p:cNvPr id="9" name="Content Placeholder 8" descr="Chart shows survival curves for children, teenagers and young adults (aged 0 to 24 years) diagnosed with medulloblastoma in the UK between 1997 and 2016.  There are four curves, one each for diagnosis periods 1997 to 2001, 2002 to 2006, 2007 to 2011 and 2012 to 2016.  ">
            <a:extLst>
              <a:ext uri="{FF2B5EF4-FFF2-40B4-BE49-F238E27FC236}">
                <a16:creationId xmlns:a16="http://schemas.microsoft.com/office/drawing/2014/main" id="{9C149D8B-F89C-43A4-9074-AD790F5B29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2" y="1813503"/>
            <a:ext cx="8029575" cy="3878693"/>
          </a:xfrm>
        </p:spPr>
      </p:pic>
    </p:spTree>
    <p:extLst>
      <p:ext uri="{BB962C8B-B14F-4D97-AF65-F5344CB8AC3E}">
        <p14:creationId xmlns:p14="http://schemas.microsoft.com/office/powerpoint/2010/main" val="2565601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468E0030-A387-4E1E-A85F-B1875CB9F9FC}"/>
              </a:ext>
            </a:extLst>
          </p:cNvPr>
          <p:cNvSpPr>
            <a:spLocks noGrp="1"/>
          </p:cNvSpPr>
          <p:nvPr>
            <p:ph type="title"/>
          </p:nvPr>
        </p:nvSpPr>
        <p:spPr>
          <a:xfrm>
            <a:off x="561975" y="549275"/>
            <a:ext cx="8027988" cy="647700"/>
          </a:xfrm>
        </p:spPr>
        <p:txBody>
          <a:bodyPr>
            <a:noAutofit/>
          </a:bodyPr>
          <a:lstStyle/>
          <a:p>
            <a:r>
              <a:rPr lang="en-GB" sz="2000" dirty="0"/>
              <a:t>Figure 34: Population based survival of children, teenagers and young adults, aged 0-24 years diagnosed with CNS embryonal tumours, NOS in the UK between 1997 and 2016.</a:t>
            </a:r>
          </a:p>
        </p:txBody>
      </p:sp>
      <p:pic>
        <p:nvPicPr>
          <p:cNvPr id="9" name="Content Placeholder 8" descr="Chart shows survival curves for children, teenagers and young adults (aged 0 to 24 years) diagnosed with CNS embryonal tumours, NOS in the UK between 1997 and 2016.  There are four curves, one each for diagnosis periods 1997 to 2001, 2002 to 2006, 2007 to 2011 and 2012 to 2016.  ">
            <a:extLst>
              <a:ext uri="{FF2B5EF4-FFF2-40B4-BE49-F238E27FC236}">
                <a16:creationId xmlns:a16="http://schemas.microsoft.com/office/drawing/2014/main" id="{C42C8774-080B-49A6-9B82-3F9634A752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Tree>
    <p:extLst>
      <p:ext uri="{BB962C8B-B14F-4D97-AF65-F5344CB8AC3E}">
        <p14:creationId xmlns:p14="http://schemas.microsoft.com/office/powerpoint/2010/main" val="2557471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71C1606D-537A-40B8-BCCB-578B699CED04}"/>
              </a:ext>
            </a:extLst>
          </p:cNvPr>
          <p:cNvSpPr>
            <a:spLocks noGrp="1"/>
          </p:cNvSpPr>
          <p:nvPr>
            <p:ph type="title"/>
          </p:nvPr>
        </p:nvSpPr>
        <p:spPr>
          <a:xfrm>
            <a:off x="561975" y="549274"/>
            <a:ext cx="8027988" cy="935509"/>
          </a:xfrm>
        </p:spPr>
        <p:txBody>
          <a:bodyPr>
            <a:noAutofit/>
          </a:bodyPr>
          <a:lstStyle/>
          <a:p>
            <a:r>
              <a:rPr lang="en-GB" sz="2000" dirty="0"/>
              <a:t>Figure 35: Population based survival of children, teenagers and young adults, aged 0-24 years diagnosed with atypical teratoid/rhabdoid tumours in the UK between 1997 and 2016.</a:t>
            </a:r>
          </a:p>
        </p:txBody>
      </p:sp>
      <p:pic>
        <p:nvPicPr>
          <p:cNvPr id="9" name="Content Placeholder 8" descr="Chart shows survival curves for children, teenagers and young adults (aged 0 to 24 years) diagnosed with atypical teratoid/rhabdoid tumour in the UK between 1997 and 2016.  There are two curves, one each for diagnosis periods 1997 to 2006 and 2007 to 2016.">
            <a:extLst>
              <a:ext uri="{FF2B5EF4-FFF2-40B4-BE49-F238E27FC236}">
                <a16:creationId xmlns:a16="http://schemas.microsoft.com/office/drawing/2014/main" id="{09AFA13D-BCB9-44BD-9736-6EC6F93CA0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2" y="1844824"/>
            <a:ext cx="8029575" cy="3878693"/>
          </a:xfrm>
        </p:spPr>
      </p:pic>
    </p:spTree>
    <p:extLst>
      <p:ext uri="{BB962C8B-B14F-4D97-AF65-F5344CB8AC3E}">
        <p14:creationId xmlns:p14="http://schemas.microsoft.com/office/powerpoint/2010/main" val="4278802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other gliomas in the UK between 1997 and 2016.  There are four curves, one each for diagnosis periods 1997 to 2001, 2002 to 2006, 2007 to 2011 and 2012 to 2016.  ">
            <a:extLst>
              <a:ext uri="{FF2B5EF4-FFF2-40B4-BE49-F238E27FC236}">
                <a16:creationId xmlns:a16="http://schemas.microsoft.com/office/drawing/2014/main" id="{0D240EA6-A500-481A-841B-5D1C8829DD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394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9FE1DD05-C014-4BA2-8BA8-F34811E79BA1}"/>
              </a:ext>
            </a:extLst>
          </p:cNvPr>
          <p:cNvSpPr>
            <a:spLocks noGrp="1"/>
          </p:cNvSpPr>
          <p:nvPr>
            <p:ph type="title"/>
          </p:nvPr>
        </p:nvSpPr>
        <p:spPr>
          <a:xfrm>
            <a:off x="561975" y="549275"/>
            <a:ext cx="8027988" cy="647700"/>
          </a:xfrm>
        </p:spPr>
        <p:txBody>
          <a:bodyPr>
            <a:noAutofit/>
          </a:bodyPr>
          <a:lstStyle/>
          <a:p>
            <a:r>
              <a:rPr lang="en-GB" sz="2000" dirty="0"/>
              <a:t>Figure 36: Population based survival of children, teenagers and young adults, aged 0-24 years diagnosed with other gliomas in the UK between 1997 and 2016.</a:t>
            </a:r>
          </a:p>
        </p:txBody>
      </p:sp>
    </p:spTree>
    <p:extLst>
      <p:ext uri="{BB962C8B-B14F-4D97-AF65-F5344CB8AC3E}">
        <p14:creationId xmlns:p14="http://schemas.microsoft.com/office/powerpoint/2010/main" val="4225232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7F9DD6DB-8D8D-47B6-8A0C-CF4A296298CB}"/>
              </a:ext>
            </a:extLst>
          </p:cNvPr>
          <p:cNvSpPr>
            <a:spLocks noGrp="1"/>
          </p:cNvSpPr>
          <p:nvPr>
            <p:ph type="title"/>
          </p:nvPr>
        </p:nvSpPr>
        <p:spPr>
          <a:xfrm>
            <a:off x="561975" y="549275"/>
            <a:ext cx="8027988" cy="647700"/>
          </a:xfrm>
        </p:spPr>
        <p:txBody>
          <a:bodyPr>
            <a:noAutofit/>
          </a:bodyPr>
          <a:lstStyle/>
          <a:p>
            <a:r>
              <a:rPr lang="en-GB" sz="2000" dirty="0"/>
              <a:t>Figure 37: Population based survival of children, teenagers and young adults, aged 0-24 years diagnosed with oligodendrogliomas in the UK between 1997 and 2016.</a:t>
            </a:r>
          </a:p>
        </p:txBody>
      </p:sp>
      <p:pic>
        <p:nvPicPr>
          <p:cNvPr id="9" name="Content Placeholder 8" descr="Chart shows survival curves for children, teenagers and young adults (aged 0 to 24 years) diagnosed with oligodendrogliomas in the UK between 1997 and 2016.  There are four curves, one each for diagnosis periods 1997 to 2001, 2002 to 2006, 2007 to 2011 and 2012 to 2016.  ">
            <a:extLst>
              <a:ext uri="{FF2B5EF4-FFF2-40B4-BE49-F238E27FC236}">
                <a16:creationId xmlns:a16="http://schemas.microsoft.com/office/drawing/2014/main" id="{733B8EF8-9B1D-4D35-AD5B-8DD189AC84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3073569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9049B1C6-7375-492A-9F66-8EEDC4513361}"/>
              </a:ext>
            </a:extLst>
          </p:cNvPr>
          <p:cNvSpPr>
            <a:spLocks noGrp="1"/>
          </p:cNvSpPr>
          <p:nvPr>
            <p:ph type="title"/>
          </p:nvPr>
        </p:nvSpPr>
        <p:spPr>
          <a:xfrm>
            <a:off x="561975" y="549274"/>
            <a:ext cx="8027988" cy="1007517"/>
          </a:xfrm>
        </p:spPr>
        <p:txBody>
          <a:bodyPr>
            <a:noAutofit/>
          </a:bodyPr>
          <a:lstStyle/>
          <a:p>
            <a:r>
              <a:rPr lang="en-GB" sz="2000" dirty="0"/>
              <a:t>Figure 38: Population based survival of children, teenagers and young adults, aged 0-24 years diagnosed with mixed and unspecified gliomas in the UK between 1997 and 2016.</a:t>
            </a:r>
          </a:p>
        </p:txBody>
      </p:sp>
      <p:pic>
        <p:nvPicPr>
          <p:cNvPr id="9" name="Content Placeholder 8" descr="Chart shows survival curves for children, teenagers and young adults (aged 0 to 24 years) diagnosed with mixed and unspecified gliomas in the UK between 1997 and 2016.  There are four curves, one each for diagnosis periods 1997 to 2001, 2002 to 2006, 2007 to 2011 and 2012 to 2016.  ">
            <a:extLst>
              <a:ext uri="{FF2B5EF4-FFF2-40B4-BE49-F238E27FC236}">
                <a16:creationId xmlns:a16="http://schemas.microsoft.com/office/drawing/2014/main" id="{653FF124-2253-43A3-B246-19E55E28CD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972" y="1844824"/>
            <a:ext cx="8029575" cy="3878693"/>
          </a:xfrm>
        </p:spPr>
      </p:pic>
    </p:spTree>
    <p:extLst>
      <p:ext uri="{BB962C8B-B14F-4D97-AF65-F5344CB8AC3E}">
        <p14:creationId xmlns:p14="http://schemas.microsoft.com/office/powerpoint/2010/main" val="320223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art shows survival curves for children, teenagers and young adults (aged 0 to 24 years) diagnosed with lymphoid leukaemia in the UK between 1997 and 2016.  There are four curves, one each for diagnosis periods 1997 to 2001, 2002 to 2006, 2007 to 2011 and 2012 to 2016.  ">
            <a:extLst>
              <a:ext uri="{FF2B5EF4-FFF2-40B4-BE49-F238E27FC236}">
                <a16:creationId xmlns:a16="http://schemas.microsoft.com/office/drawing/2014/main" id="{CDBAB090-7C39-410B-8F7C-1276C585DA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EF1ECA77-F43D-4C04-9E61-851C2035963B}"/>
              </a:ext>
            </a:extLst>
          </p:cNvPr>
          <p:cNvSpPr>
            <a:spLocks noGrp="1"/>
          </p:cNvSpPr>
          <p:nvPr>
            <p:ph type="title"/>
          </p:nvPr>
        </p:nvSpPr>
        <p:spPr>
          <a:xfrm>
            <a:off x="561975" y="549275"/>
            <a:ext cx="8027988" cy="647700"/>
          </a:xfrm>
        </p:spPr>
        <p:txBody>
          <a:bodyPr>
            <a:noAutofit/>
          </a:bodyPr>
          <a:lstStyle/>
          <a:p>
            <a:r>
              <a:rPr lang="en-GB" sz="2000" dirty="0"/>
              <a:t>Figure 3: Population based survival of children, teenagers and young adults, aged 0-24 years diagnosed with lymphoid </a:t>
            </a:r>
            <a:r>
              <a:rPr lang="en-GB" sz="2000" dirty="0" err="1"/>
              <a:t>leukaemias</a:t>
            </a:r>
            <a:r>
              <a:rPr lang="en-GB" sz="2000" dirty="0"/>
              <a:t> in the UK between 1997 and 2016.</a:t>
            </a:r>
          </a:p>
        </p:txBody>
      </p:sp>
    </p:spTree>
    <p:extLst>
      <p:ext uri="{BB962C8B-B14F-4D97-AF65-F5344CB8AC3E}">
        <p14:creationId xmlns:p14="http://schemas.microsoft.com/office/powerpoint/2010/main" val="251541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268598AF-0933-4CC1-92C7-CC739822C4F6}"/>
              </a:ext>
            </a:extLst>
          </p:cNvPr>
          <p:cNvSpPr>
            <a:spLocks noGrp="1"/>
          </p:cNvSpPr>
          <p:nvPr>
            <p:ph type="title"/>
          </p:nvPr>
        </p:nvSpPr>
        <p:spPr>
          <a:xfrm>
            <a:off x="561975" y="549274"/>
            <a:ext cx="8027988" cy="1007517"/>
          </a:xfrm>
        </p:spPr>
        <p:txBody>
          <a:bodyPr>
            <a:noAutofit/>
          </a:bodyPr>
          <a:lstStyle/>
          <a:p>
            <a:r>
              <a:rPr lang="en-GB" sz="2000" dirty="0"/>
              <a:t>Figure 39: Population based survival of children, teenagers and young adults, aged 0-24 years diagnosed with neuroepithelial glial tumours of uncertain origin in the UK between 1997 and 2016.</a:t>
            </a:r>
          </a:p>
        </p:txBody>
      </p:sp>
      <p:pic>
        <p:nvPicPr>
          <p:cNvPr id="9" name="Content Placeholder 8" descr="Chart shows survival curves for children, teenagers and young adults (aged 0 to 24 years) diagnosed with neuroepithelial glial tumours of uncertain origin in the UK between 1997 and 2016. There is one curve for the diagnosis period 1997 to 2016.">
            <a:extLst>
              <a:ext uri="{FF2B5EF4-FFF2-40B4-BE49-F238E27FC236}">
                <a16:creationId xmlns:a16="http://schemas.microsoft.com/office/drawing/2014/main" id="{8932EE62-92AD-4E7D-86CE-9951A809D7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805" y="1844824"/>
            <a:ext cx="8029575" cy="3878693"/>
          </a:xfrm>
        </p:spPr>
      </p:pic>
    </p:spTree>
    <p:extLst>
      <p:ext uri="{BB962C8B-B14F-4D97-AF65-F5344CB8AC3E}">
        <p14:creationId xmlns:p14="http://schemas.microsoft.com/office/powerpoint/2010/main" val="2613303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other specified intracranial and intraspinal neoplasms in the UK between 1997 and 2016.  There are four curves, one each for diagnosis periods 1997 to 2001, 2002 to 2006, 2007 to 2011 and 2012 to 2016.  ">
            <a:extLst>
              <a:ext uri="{FF2B5EF4-FFF2-40B4-BE49-F238E27FC236}">
                <a16:creationId xmlns:a16="http://schemas.microsoft.com/office/drawing/2014/main" id="{67D5E674-5A9F-45A6-AA96-C231AF6977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21677DFD-6E2B-4923-A843-FA45366521D3}"/>
              </a:ext>
            </a:extLst>
          </p:cNvPr>
          <p:cNvSpPr>
            <a:spLocks noGrp="1"/>
          </p:cNvSpPr>
          <p:nvPr>
            <p:ph type="title"/>
          </p:nvPr>
        </p:nvSpPr>
        <p:spPr>
          <a:xfrm>
            <a:off x="561975" y="549275"/>
            <a:ext cx="8027988" cy="647700"/>
          </a:xfrm>
        </p:spPr>
        <p:txBody>
          <a:bodyPr>
            <a:noAutofit/>
          </a:bodyPr>
          <a:lstStyle/>
          <a:p>
            <a:r>
              <a:rPr lang="en-GB" sz="2000" dirty="0"/>
              <a:t>Figure 40: Population based survival of children, teenagers and young adults, aged 0-24 years diagnosed with other specified intracranial and intraspinal neoplasms in the UK between 1997 and 2016.</a:t>
            </a:r>
          </a:p>
        </p:txBody>
      </p:sp>
    </p:spTree>
    <p:extLst>
      <p:ext uri="{BB962C8B-B14F-4D97-AF65-F5344CB8AC3E}">
        <p14:creationId xmlns:p14="http://schemas.microsoft.com/office/powerpoint/2010/main" val="693754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5416BF7C-AA36-4C6C-B844-F32B429EC879}"/>
              </a:ext>
            </a:extLst>
          </p:cNvPr>
          <p:cNvSpPr>
            <a:spLocks noGrp="1"/>
          </p:cNvSpPr>
          <p:nvPr>
            <p:ph type="title"/>
          </p:nvPr>
        </p:nvSpPr>
        <p:spPr>
          <a:xfrm>
            <a:off x="561975" y="549274"/>
            <a:ext cx="8027988" cy="1079525"/>
          </a:xfrm>
        </p:spPr>
        <p:txBody>
          <a:bodyPr>
            <a:noAutofit/>
          </a:bodyPr>
          <a:lstStyle/>
          <a:p>
            <a:r>
              <a:rPr lang="en-GB" sz="2000" dirty="0"/>
              <a:t>Figure 41: Population based survival of children, teenagers and young adults, aged 0-24 years diagnosed with pituitary adenomas and carcinomas in the UK between 1997 and 2016.</a:t>
            </a:r>
          </a:p>
        </p:txBody>
      </p:sp>
      <p:pic>
        <p:nvPicPr>
          <p:cNvPr id="9" name="Content Placeholder 8" descr="Chart shows survival curves for children, teenagers and young adults (aged 0 to 24 years) diagnosed with pituitary adenomas and carcinomas in the UK between 1997 and 2016.  There are four curves, one each for diagnosis periods 1997 to 2001, 2002 to 2006, 2007 to 2011 and 2012 to 2016.  ">
            <a:extLst>
              <a:ext uri="{FF2B5EF4-FFF2-40B4-BE49-F238E27FC236}">
                <a16:creationId xmlns:a16="http://schemas.microsoft.com/office/drawing/2014/main" id="{701BC7B5-CF36-4274-AA98-0B1C8524D3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844824"/>
            <a:ext cx="8029575" cy="3878693"/>
          </a:xfrm>
        </p:spPr>
      </p:pic>
    </p:spTree>
    <p:extLst>
      <p:ext uri="{BB962C8B-B14F-4D97-AF65-F5344CB8AC3E}">
        <p14:creationId xmlns:p14="http://schemas.microsoft.com/office/powerpoint/2010/main" val="337503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9ABA02E6-6978-40AA-B49B-19736A3CF894}"/>
              </a:ext>
            </a:extLst>
          </p:cNvPr>
          <p:cNvSpPr>
            <a:spLocks noGrp="1"/>
          </p:cNvSpPr>
          <p:nvPr>
            <p:ph type="title"/>
          </p:nvPr>
        </p:nvSpPr>
        <p:spPr>
          <a:xfrm>
            <a:off x="561975" y="549275"/>
            <a:ext cx="8027988" cy="647700"/>
          </a:xfrm>
        </p:spPr>
        <p:txBody>
          <a:bodyPr>
            <a:noAutofit/>
          </a:bodyPr>
          <a:lstStyle/>
          <a:p>
            <a:r>
              <a:rPr lang="en-GB" sz="2000" dirty="0"/>
              <a:t>Figure 42: Population based survival of children, teenagers and young adults, aged 0-24 years diagnosed with tumours of the </a:t>
            </a:r>
            <a:r>
              <a:rPr lang="en-GB" sz="2000" dirty="0" err="1"/>
              <a:t>sellar</a:t>
            </a:r>
            <a:r>
              <a:rPr lang="en-GB" sz="2000" dirty="0"/>
              <a:t> region (craniopharyngiomas) in the UK between 1997 and 2016.</a:t>
            </a:r>
          </a:p>
        </p:txBody>
      </p:sp>
      <p:pic>
        <p:nvPicPr>
          <p:cNvPr id="9" name="Content Placeholder 8" descr="Chart shows survival curves for children, teenagers and young adults (aged 0 to 24 years) diagnosed with tumours of the sellar region (craniopharyngiomas) in the UK between 1997 and 2016.  There are four curves, one each for diagnosis periods 1997 to 2001, 2002 to 2006, 2007 to 2011 and 2012 to 2016.  ">
            <a:extLst>
              <a:ext uri="{FF2B5EF4-FFF2-40B4-BE49-F238E27FC236}">
                <a16:creationId xmlns:a16="http://schemas.microsoft.com/office/drawing/2014/main" id="{75C31E8A-DE6D-4C3C-859E-53E672641B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2" y="1837438"/>
            <a:ext cx="8029575" cy="3878693"/>
          </a:xfrm>
        </p:spPr>
      </p:pic>
    </p:spTree>
    <p:extLst>
      <p:ext uri="{BB962C8B-B14F-4D97-AF65-F5344CB8AC3E}">
        <p14:creationId xmlns:p14="http://schemas.microsoft.com/office/powerpoint/2010/main" val="3908079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F680470F-84B1-4D54-BC3A-079DB9BE1C3F}"/>
              </a:ext>
            </a:extLst>
          </p:cNvPr>
          <p:cNvSpPr>
            <a:spLocks noGrp="1"/>
          </p:cNvSpPr>
          <p:nvPr>
            <p:ph type="title"/>
          </p:nvPr>
        </p:nvSpPr>
        <p:spPr>
          <a:xfrm>
            <a:off x="561975" y="549275"/>
            <a:ext cx="8027988" cy="647700"/>
          </a:xfrm>
        </p:spPr>
        <p:txBody>
          <a:bodyPr>
            <a:noAutofit/>
          </a:bodyPr>
          <a:lstStyle/>
          <a:p>
            <a:r>
              <a:rPr lang="en-GB" sz="2000" dirty="0"/>
              <a:t>Figure 43: Population based survival of children, teenagers and young adults, aged 0-24 years diagnosed with pineal parenchymal tumours in the UK between 1997 and 2016.</a:t>
            </a:r>
          </a:p>
        </p:txBody>
      </p:sp>
      <p:pic>
        <p:nvPicPr>
          <p:cNvPr id="9" name="Content Placeholder 8" descr="Chart shows survival curves for children, teenagers and young adults (aged 0 to 24 years) diagnosed with pineal parenchymal tumours in the UK between 1997 and 2016.  There are two curves, one each for diagnosis periods 1997 to 2006 and 2007 to 2016.">
            <a:extLst>
              <a:ext uri="{FF2B5EF4-FFF2-40B4-BE49-F238E27FC236}">
                <a16:creationId xmlns:a16="http://schemas.microsoft.com/office/drawing/2014/main" id="{CC74E340-6C28-4D19-872F-C460AEABD5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844824"/>
            <a:ext cx="8029575" cy="3878693"/>
          </a:xfrm>
        </p:spPr>
      </p:pic>
    </p:spTree>
    <p:extLst>
      <p:ext uri="{BB962C8B-B14F-4D97-AF65-F5344CB8AC3E}">
        <p14:creationId xmlns:p14="http://schemas.microsoft.com/office/powerpoint/2010/main" val="981680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6BC876D9-49A4-4DD6-90F2-BEED8611EB64}"/>
              </a:ext>
            </a:extLst>
          </p:cNvPr>
          <p:cNvSpPr>
            <a:spLocks noGrp="1"/>
          </p:cNvSpPr>
          <p:nvPr>
            <p:ph type="title"/>
          </p:nvPr>
        </p:nvSpPr>
        <p:spPr>
          <a:xfrm>
            <a:off x="561975" y="549275"/>
            <a:ext cx="8027988" cy="647700"/>
          </a:xfrm>
        </p:spPr>
        <p:txBody>
          <a:bodyPr>
            <a:noAutofit/>
          </a:bodyPr>
          <a:lstStyle/>
          <a:p>
            <a:r>
              <a:rPr lang="en-GB" sz="2000" dirty="0"/>
              <a:t>Figure 44: Population based survival of children, teenagers and young adults, aged 0-24 years diagnosed with neuronal and mixed neuronal glial tumours in the UK between 1997 and 2016.</a:t>
            </a:r>
          </a:p>
        </p:txBody>
      </p:sp>
      <p:pic>
        <p:nvPicPr>
          <p:cNvPr id="9" name="Content Placeholder 8" descr="Chart shows survival curves for children, teenagers and young adults (aged 0 to 24 years) diagnosed with neuronal and mixed neuronal glial tumours in the UK between 1997 and 2016.  There are four curves, one each for diagnosis periods 1997 to 2001, 2002 to 2006, 2007 to 2011 and 2012 to 2016.  ">
            <a:extLst>
              <a:ext uri="{FF2B5EF4-FFF2-40B4-BE49-F238E27FC236}">
                <a16:creationId xmlns:a16="http://schemas.microsoft.com/office/drawing/2014/main" id="{79F38749-D669-4A11-992E-918349D1FF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Tree>
    <p:extLst>
      <p:ext uri="{BB962C8B-B14F-4D97-AF65-F5344CB8AC3E}">
        <p14:creationId xmlns:p14="http://schemas.microsoft.com/office/powerpoint/2010/main" val="62464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834DED44-87F5-446B-8946-1BE8D0B70F53}"/>
              </a:ext>
            </a:extLst>
          </p:cNvPr>
          <p:cNvSpPr>
            <a:spLocks noGrp="1"/>
          </p:cNvSpPr>
          <p:nvPr>
            <p:ph type="title"/>
          </p:nvPr>
        </p:nvSpPr>
        <p:spPr>
          <a:xfrm>
            <a:off x="561975" y="549275"/>
            <a:ext cx="8027988" cy="647700"/>
          </a:xfrm>
        </p:spPr>
        <p:txBody>
          <a:bodyPr>
            <a:noAutofit/>
          </a:bodyPr>
          <a:lstStyle/>
          <a:p>
            <a:r>
              <a:rPr lang="en-GB" sz="2000" dirty="0"/>
              <a:t>Figure 45: Population based survival of children, teenagers and young adults, aged 0-24 years diagnosed with meningiomas in the UK between 1997 and 2016.</a:t>
            </a:r>
          </a:p>
        </p:txBody>
      </p:sp>
      <p:pic>
        <p:nvPicPr>
          <p:cNvPr id="9" name="Content Placeholder 8" descr="Chart shows survival curves for children, teenagers and young adults (aged 0 to 24 years) diagnosed with meningiomas in the UK between 1997 and 2016.  There are four curves, one each for diagnosis periods 1997 to 2001, 2002 to 2006, 2007 to 2011 and 2012 to 2016.  ">
            <a:extLst>
              <a:ext uri="{FF2B5EF4-FFF2-40B4-BE49-F238E27FC236}">
                <a16:creationId xmlns:a16="http://schemas.microsoft.com/office/drawing/2014/main" id="{0F19B32D-169E-4FDA-98B0-294F463F8D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Tree>
    <p:extLst>
      <p:ext uri="{BB962C8B-B14F-4D97-AF65-F5344CB8AC3E}">
        <p14:creationId xmlns:p14="http://schemas.microsoft.com/office/powerpoint/2010/main" val="245191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unspecified intracranial and intraspinal neoplasms in the UK between 1997 and 2016.  There are four curves, one each for diagnosis periods 1997 to 2001, 2002 to 2006, 2007 to 2011 and 2012 to 2016.  ">
            <a:extLst>
              <a:ext uri="{FF2B5EF4-FFF2-40B4-BE49-F238E27FC236}">
                <a16:creationId xmlns:a16="http://schemas.microsoft.com/office/drawing/2014/main" id="{F98EA42C-2209-4F7F-8387-2FFE6E9B35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21443BCF-9B71-4D09-A9C8-74212333E450}"/>
              </a:ext>
            </a:extLst>
          </p:cNvPr>
          <p:cNvSpPr>
            <a:spLocks noGrp="1"/>
          </p:cNvSpPr>
          <p:nvPr>
            <p:ph type="title"/>
          </p:nvPr>
        </p:nvSpPr>
        <p:spPr>
          <a:xfrm>
            <a:off x="561975" y="549275"/>
            <a:ext cx="8027988" cy="647700"/>
          </a:xfrm>
        </p:spPr>
        <p:txBody>
          <a:bodyPr>
            <a:noAutofit/>
          </a:bodyPr>
          <a:lstStyle/>
          <a:p>
            <a:r>
              <a:rPr lang="en-GB" sz="2000" dirty="0"/>
              <a:t>Figure 46: Population based survival of children, teenagers and young adults, aged 0-24 years diagnosed with unspecified intracranial and intraspinal neoplasms in the UK between 1997 and 2016.</a:t>
            </a:r>
          </a:p>
        </p:txBody>
      </p:sp>
    </p:spTree>
    <p:extLst>
      <p:ext uri="{BB962C8B-B14F-4D97-AF65-F5344CB8AC3E}">
        <p14:creationId xmlns:p14="http://schemas.microsoft.com/office/powerpoint/2010/main" val="4195156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1CF44719-3FCD-476F-BE08-9287CC91F4D3}"/>
              </a:ext>
            </a:extLst>
          </p:cNvPr>
          <p:cNvSpPr>
            <a:spLocks noGrp="1"/>
          </p:cNvSpPr>
          <p:nvPr>
            <p:ph type="title"/>
          </p:nvPr>
        </p:nvSpPr>
        <p:spPr>
          <a:xfrm>
            <a:off x="561975" y="549275"/>
            <a:ext cx="8027988" cy="647700"/>
          </a:xfrm>
        </p:spPr>
        <p:txBody>
          <a:bodyPr>
            <a:noAutofit/>
          </a:bodyPr>
          <a:lstStyle/>
          <a:p>
            <a:r>
              <a:rPr lang="en-GB" sz="2000" dirty="0"/>
              <a:t>Figure 47: Population based survival of children, teenagers and young adults, aged 0-24 years diagnosed with brain stem gliomas in the UK between 1997 and 2016.</a:t>
            </a:r>
          </a:p>
        </p:txBody>
      </p:sp>
      <p:pic>
        <p:nvPicPr>
          <p:cNvPr id="9" name="Content Placeholder 8" descr="Chart shows survival curves for children, teenagers and young adults (aged 0 to 24 years) diagnosed with brain stem gliomas in the UK between 1997 and 2016.  There are four curves, one each for diagnosis periods 1997 to 2001, 2002 to 2006, 2007 to 2011 and 2012 to 2016.  ">
            <a:extLst>
              <a:ext uri="{FF2B5EF4-FFF2-40B4-BE49-F238E27FC236}">
                <a16:creationId xmlns:a16="http://schemas.microsoft.com/office/drawing/2014/main" id="{D773E94F-C2DA-41A8-86AA-93AE5DF512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13503"/>
            <a:ext cx="8029575" cy="3878693"/>
          </a:xfrm>
        </p:spPr>
      </p:pic>
    </p:spTree>
    <p:extLst>
      <p:ext uri="{BB962C8B-B14F-4D97-AF65-F5344CB8AC3E}">
        <p14:creationId xmlns:p14="http://schemas.microsoft.com/office/powerpoint/2010/main" val="3506809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A96086EE-F1C1-4A47-B707-2AF05551077B}"/>
              </a:ext>
            </a:extLst>
          </p:cNvPr>
          <p:cNvSpPr>
            <a:spLocks noGrp="1"/>
          </p:cNvSpPr>
          <p:nvPr>
            <p:ph type="title"/>
          </p:nvPr>
        </p:nvSpPr>
        <p:spPr>
          <a:xfrm>
            <a:off x="561975" y="549275"/>
            <a:ext cx="8027988" cy="647700"/>
          </a:xfrm>
        </p:spPr>
        <p:txBody>
          <a:bodyPr>
            <a:noAutofit/>
          </a:bodyPr>
          <a:lstStyle/>
          <a:p>
            <a:r>
              <a:rPr lang="en-GB" sz="2000" dirty="0"/>
              <a:t>Figure 48: Population based survival of children, teenagers and young adults, aged 0-24 years diagnosed with optic glioma tumours in the UK between 1997 and 2016.</a:t>
            </a:r>
          </a:p>
        </p:txBody>
      </p:sp>
      <p:pic>
        <p:nvPicPr>
          <p:cNvPr id="9" name="Content Placeholder 8" descr="Chart shows survival curves for children, teenagers and young adults (aged 0 to 24 years) diagnosed with optic glioma tumours in the UK between 1997 and 2016.  There are four curves, one each for diagnosis periods 1997 to 2001, 2002 to 2006, 2007 to 2011 and 2012 to 2016.  ">
            <a:extLst>
              <a:ext uri="{FF2B5EF4-FFF2-40B4-BE49-F238E27FC236}">
                <a16:creationId xmlns:a16="http://schemas.microsoft.com/office/drawing/2014/main" id="{98944654-8DD8-4EFD-910C-BDDEE1BEE4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957" y="1844824"/>
            <a:ext cx="8029575" cy="3878693"/>
          </a:xfrm>
        </p:spPr>
      </p:pic>
    </p:spTree>
    <p:extLst>
      <p:ext uri="{BB962C8B-B14F-4D97-AF65-F5344CB8AC3E}">
        <p14:creationId xmlns:p14="http://schemas.microsoft.com/office/powerpoint/2010/main" val="332836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795042D6-C377-4432-BF19-8F1D9FDE3671}"/>
              </a:ext>
            </a:extLst>
          </p:cNvPr>
          <p:cNvSpPr>
            <a:spLocks noGrp="1"/>
          </p:cNvSpPr>
          <p:nvPr>
            <p:ph type="title"/>
          </p:nvPr>
        </p:nvSpPr>
        <p:spPr>
          <a:xfrm>
            <a:off x="561975" y="549274"/>
            <a:ext cx="8027988" cy="1079526"/>
          </a:xfrm>
        </p:spPr>
        <p:txBody>
          <a:bodyPr>
            <a:noAutofit/>
          </a:bodyPr>
          <a:lstStyle/>
          <a:p>
            <a:r>
              <a:rPr lang="en-GB" sz="2000" dirty="0"/>
              <a:t>Figure 4: Population based survival of children, teenagers and young adults, aged 0-24 years diagnosed with precursor cell </a:t>
            </a:r>
            <a:r>
              <a:rPr lang="en-GB" sz="2000" dirty="0" err="1"/>
              <a:t>leukaemias</a:t>
            </a:r>
            <a:r>
              <a:rPr lang="en-GB" sz="2000" dirty="0"/>
              <a:t> in the UK between 1997 and 2016.</a:t>
            </a:r>
          </a:p>
        </p:txBody>
      </p:sp>
      <p:pic>
        <p:nvPicPr>
          <p:cNvPr id="9" name="Content Placeholder 8" descr="Chart shows survival curves for children, teenagers and young adults (aged 0 to 24 years) diagnosed with precursor cell leukaemias in the UK between 1997 and 2016.  There are four curves, one each for diagnosis periods 1997 to 2001, 2002 to 2006, 2007 to 2011 and 2012 to 2016.  ">
            <a:extLst>
              <a:ext uri="{FF2B5EF4-FFF2-40B4-BE49-F238E27FC236}">
                <a16:creationId xmlns:a16="http://schemas.microsoft.com/office/drawing/2014/main" id="{D808A61D-9241-48CD-9788-7FD1FAA284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844824"/>
            <a:ext cx="8029575" cy="3878693"/>
          </a:xfrm>
        </p:spPr>
      </p:pic>
    </p:spTree>
    <p:extLst>
      <p:ext uri="{BB962C8B-B14F-4D97-AF65-F5344CB8AC3E}">
        <p14:creationId xmlns:p14="http://schemas.microsoft.com/office/powerpoint/2010/main" val="26469395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neuroblastoma and other peripheral nervous cell tumours in the UK between 1997 and 2016.  There are four curves, one each for diagnosis periods 1997 to 2001, 2002 to 2006, 2007 to 2011 and 2012 to 2016.  ">
            <a:extLst>
              <a:ext uri="{FF2B5EF4-FFF2-40B4-BE49-F238E27FC236}">
                <a16:creationId xmlns:a16="http://schemas.microsoft.com/office/drawing/2014/main" id="{5F579C1C-8A19-42C8-BF58-B8190BF50B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715" y="1843117"/>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841F2949-6FFB-460F-9DA9-C740C9EC52BE}"/>
              </a:ext>
            </a:extLst>
          </p:cNvPr>
          <p:cNvSpPr>
            <a:spLocks noGrp="1"/>
          </p:cNvSpPr>
          <p:nvPr>
            <p:ph type="title"/>
          </p:nvPr>
        </p:nvSpPr>
        <p:spPr>
          <a:xfrm>
            <a:off x="561975" y="549275"/>
            <a:ext cx="8027988" cy="647700"/>
          </a:xfrm>
        </p:spPr>
        <p:txBody>
          <a:bodyPr>
            <a:noAutofit/>
          </a:bodyPr>
          <a:lstStyle/>
          <a:p>
            <a:r>
              <a:rPr lang="en-GB" sz="2000" dirty="0"/>
              <a:t>Figure 49: Population based survival of children, teenagers and young adults, aged 0-24 years diagnosed with neuroblastoma and other peripheral nervous cell tumours in the UK between 1997 and 2016.</a:t>
            </a:r>
          </a:p>
        </p:txBody>
      </p:sp>
    </p:spTree>
    <p:extLst>
      <p:ext uri="{BB962C8B-B14F-4D97-AF65-F5344CB8AC3E}">
        <p14:creationId xmlns:p14="http://schemas.microsoft.com/office/powerpoint/2010/main" val="5200349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neuroblastoma and ganglioneuroblastoma in the UK between 1997 and 2016.  There are four curves, one each for diagnosis periods 1997 to 2001, 2002 to 2006, 2007 to 2011 and 2012 to 2016.  ">
            <a:extLst>
              <a:ext uri="{FF2B5EF4-FFF2-40B4-BE49-F238E27FC236}">
                <a16:creationId xmlns:a16="http://schemas.microsoft.com/office/drawing/2014/main" id="{89D2726A-7AC8-4F64-8561-5661B92511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00B58A1B-51DD-4EC5-93E2-6B871EE467F3}"/>
              </a:ext>
            </a:extLst>
          </p:cNvPr>
          <p:cNvSpPr>
            <a:spLocks noGrp="1"/>
          </p:cNvSpPr>
          <p:nvPr>
            <p:ph type="title"/>
          </p:nvPr>
        </p:nvSpPr>
        <p:spPr>
          <a:xfrm>
            <a:off x="561975" y="549275"/>
            <a:ext cx="8027988" cy="647700"/>
          </a:xfrm>
        </p:spPr>
        <p:txBody>
          <a:bodyPr>
            <a:noAutofit/>
          </a:bodyPr>
          <a:lstStyle/>
          <a:p>
            <a:r>
              <a:rPr lang="en-GB" sz="2000" dirty="0"/>
              <a:t>Figure 50: Population based survival of children, teenagers and young adults, aged 0-24 years diagnosed with neuroblastoma and </a:t>
            </a:r>
            <a:r>
              <a:rPr lang="en-GB" sz="2000" dirty="0" err="1"/>
              <a:t>ganglioneuroblastoma</a:t>
            </a:r>
            <a:r>
              <a:rPr lang="en-GB" sz="2000" dirty="0"/>
              <a:t> in the UK between 1997 and 2016.</a:t>
            </a:r>
          </a:p>
        </p:txBody>
      </p:sp>
    </p:spTree>
    <p:extLst>
      <p:ext uri="{BB962C8B-B14F-4D97-AF65-F5344CB8AC3E}">
        <p14:creationId xmlns:p14="http://schemas.microsoft.com/office/powerpoint/2010/main" val="41908567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other peripheral nervous cell tumours in the UK between 1997 and 2016.  There are two curves, one each for diagnosis periods 1997 to 2006 and 2007 to 2016.">
            <a:extLst>
              <a:ext uri="{FF2B5EF4-FFF2-40B4-BE49-F238E27FC236}">
                <a16:creationId xmlns:a16="http://schemas.microsoft.com/office/drawing/2014/main" id="{03A9481B-ABBF-4006-B0D8-4E6E9FD3CE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747"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0A7168A2-38D7-4BAF-87C2-24587F8F88EF}"/>
              </a:ext>
            </a:extLst>
          </p:cNvPr>
          <p:cNvSpPr>
            <a:spLocks noGrp="1"/>
          </p:cNvSpPr>
          <p:nvPr>
            <p:ph type="title"/>
          </p:nvPr>
        </p:nvSpPr>
        <p:spPr>
          <a:xfrm>
            <a:off x="561975" y="549275"/>
            <a:ext cx="8027988" cy="647700"/>
          </a:xfrm>
        </p:spPr>
        <p:txBody>
          <a:bodyPr>
            <a:noAutofit/>
          </a:bodyPr>
          <a:lstStyle/>
          <a:p>
            <a:r>
              <a:rPr lang="en-GB" sz="2000" dirty="0"/>
              <a:t>Figure 51: Population based survival of children, teenagers and young adults, aged 0-24 years diagnosed with other peripheral nervous cell tumours in the UK between 1997 and 2016.</a:t>
            </a:r>
          </a:p>
        </p:txBody>
      </p:sp>
    </p:spTree>
    <p:extLst>
      <p:ext uri="{BB962C8B-B14F-4D97-AF65-F5344CB8AC3E}">
        <p14:creationId xmlns:p14="http://schemas.microsoft.com/office/powerpoint/2010/main" val="219169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retinoblastoma in the UK between 1997 and 2016.  There are four curves, one each for diagnosis periods 1997 to 2001, 2002 to 2006, 2007 to 2011 and 2012 to 2016.  ">
            <a:extLst>
              <a:ext uri="{FF2B5EF4-FFF2-40B4-BE49-F238E27FC236}">
                <a16:creationId xmlns:a16="http://schemas.microsoft.com/office/drawing/2014/main" id="{2F1EEE50-27C5-4C9C-908B-442810BA56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C70AF17A-8B07-4DC1-902D-B5F581B4D16C}"/>
              </a:ext>
            </a:extLst>
          </p:cNvPr>
          <p:cNvSpPr>
            <a:spLocks noGrp="1"/>
          </p:cNvSpPr>
          <p:nvPr>
            <p:ph type="title"/>
          </p:nvPr>
        </p:nvSpPr>
        <p:spPr>
          <a:xfrm>
            <a:off x="561975" y="549275"/>
            <a:ext cx="8027988" cy="647700"/>
          </a:xfrm>
        </p:spPr>
        <p:txBody>
          <a:bodyPr>
            <a:noAutofit/>
          </a:bodyPr>
          <a:lstStyle/>
          <a:p>
            <a:r>
              <a:rPr lang="en-GB" sz="2000" dirty="0"/>
              <a:t>Figure 52: Population based survival of children, teenagers and young adults, aged 0-24 years diagnosed with retinoblastoma in the UK between 1997 and 2016.</a:t>
            </a:r>
          </a:p>
        </p:txBody>
      </p:sp>
    </p:spTree>
    <p:extLst>
      <p:ext uri="{BB962C8B-B14F-4D97-AF65-F5344CB8AC3E}">
        <p14:creationId xmlns:p14="http://schemas.microsoft.com/office/powerpoint/2010/main" val="13160134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renal tumours in the UK between 1997 and 2016.  There are four curves, one each for diagnosis periods 1997 to 2001, 2002 to 2006, 2007 to 2011 and 2012 to 2016.  ">
            <a:extLst>
              <a:ext uri="{FF2B5EF4-FFF2-40B4-BE49-F238E27FC236}">
                <a16:creationId xmlns:a16="http://schemas.microsoft.com/office/drawing/2014/main" id="{2A6CA649-7FEF-47DF-A571-DC8B7D226B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6623059F-D2A9-4209-9E49-F21B055428BD}"/>
              </a:ext>
            </a:extLst>
          </p:cNvPr>
          <p:cNvSpPr>
            <a:spLocks noGrp="1"/>
          </p:cNvSpPr>
          <p:nvPr>
            <p:ph type="title"/>
          </p:nvPr>
        </p:nvSpPr>
        <p:spPr>
          <a:xfrm>
            <a:off x="561975" y="549275"/>
            <a:ext cx="8027988" cy="647700"/>
          </a:xfrm>
        </p:spPr>
        <p:txBody>
          <a:bodyPr>
            <a:noAutofit/>
          </a:bodyPr>
          <a:lstStyle/>
          <a:p>
            <a:r>
              <a:rPr lang="en-GB" sz="2000" dirty="0"/>
              <a:t>Figure 53: Population based survival of children, teenagers and young adults, aged 0-24 years diagnosed with renal tumours in the UK between 1997 and 2016.</a:t>
            </a:r>
          </a:p>
        </p:txBody>
      </p:sp>
    </p:spTree>
    <p:extLst>
      <p:ext uri="{BB962C8B-B14F-4D97-AF65-F5344CB8AC3E}">
        <p14:creationId xmlns:p14="http://schemas.microsoft.com/office/powerpoint/2010/main" val="1298773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nephroblastoma and other nonepithelial renal tumours in the UK between 1997 and 2016.  There are four curves, one each for diagnosis periods 1997 to 2001, 2002 to 2006, 2007 to 2011 and 2012 to 2016.  ">
            <a:extLst>
              <a:ext uri="{FF2B5EF4-FFF2-40B4-BE49-F238E27FC236}">
                <a16:creationId xmlns:a16="http://schemas.microsoft.com/office/drawing/2014/main" id="{F8FD8886-B56C-4A00-8C2C-2EFCE506CE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B8596484-FB79-4E2C-AB32-31DD6D63C829}"/>
              </a:ext>
            </a:extLst>
          </p:cNvPr>
          <p:cNvSpPr>
            <a:spLocks noGrp="1"/>
          </p:cNvSpPr>
          <p:nvPr>
            <p:ph type="title"/>
          </p:nvPr>
        </p:nvSpPr>
        <p:spPr>
          <a:xfrm>
            <a:off x="561975" y="549275"/>
            <a:ext cx="8027988" cy="647700"/>
          </a:xfrm>
        </p:spPr>
        <p:txBody>
          <a:bodyPr>
            <a:noAutofit/>
          </a:bodyPr>
          <a:lstStyle/>
          <a:p>
            <a:r>
              <a:rPr lang="en-GB" sz="2000" dirty="0"/>
              <a:t>Figure 54: Population based survival of children, teenagers and young adults, aged 0-24 years diagnosed with nephroblastoma and other nonepithelial renal tumours in the UK between 1997 and 2016.</a:t>
            </a:r>
          </a:p>
        </p:txBody>
      </p:sp>
    </p:spTree>
    <p:extLst>
      <p:ext uri="{BB962C8B-B14F-4D97-AF65-F5344CB8AC3E}">
        <p14:creationId xmlns:p14="http://schemas.microsoft.com/office/powerpoint/2010/main" val="30422811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DCCD54E7-02B5-479A-A03A-88324A6D4DC2}"/>
              </a:ext>
            </a:extLst>
          </p:cNvPr>
          <p:cNvSpPr>
            <a:spLocks noGrp="1"/>
          </p:cNvSpPr>
          <p:nvPr>
            <p:ph type="title"/>
          </p:nvPr>
        </p:nvSpPr>
        <p:spPr>
          <a:xfrm>
            <a:off x="561975" y="549275"/>
            <a:ext cx="8027988" cy="647700"/>
          </a:xfrm>
        </p:spPr>
        <p:txBody>
          <a:bodyPr>
            <a:noAutofit/>
          </a:bodyPr>
          <a:lstStyle/>
          <a:p>
            <a:r>
              <a:rPr lang="en-GB" sz="2000" dirty="0"/>
              <a:t>Figure 55: Population based survival of children, teenagers and young adults, aged 0-24 years diagnosed with nephroblastoma (Wilms tumour) in the UK between 1997 and 2016.</a:t>
            </a:r>
          </a:p>
        </p:txBody>
      </p:sp>
      <p:pic>
        <p:nvPicPr>
          <p:cNvPr id="9" name="Content Placeholder 8" descr="Chart shows survival curves for children, teenagers and young adults (aged 0 to 24 years) diagnosed with nephroblastoma (Wilms tumour) in the UK between 1997 and 2016.  There are four curves, one each for diagnosis periods 1997 to 2001, 2002 to 2006, 2007 to 2011 and 2012 to 2016.  ">
            <a:extLst>
              <a:ext uri="{FF2B5EF4-FFF2-40B4-BE49-F238E27FC236}">
                <a16:creationId xmlns:a16="http://schemas.microsoft.com/office/drawing/2014/main" id="{A5A80D71-ADAB-404F-9BCB-8A09D442B6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813503"/>
            <a:ext cx="8029575" cy="3878693"/>
          </a:xfrm>
        </p:spPr>
      </p:pic>
    </p:spTree>
    <p:extLst>
      <p:ext uri="{BB962C8B-B14F-4D97-AF65-F5344CB8AC3E}">
        <p14:creationId xmlns:p14="http://schemas.microsoft.com/office/powerpoint/2010/main" val="25862072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32C5C66B-0DB7-4FE8-8A7C-57F25E11D473}"/>
              </a:ext>
            </a:extLst>
          </p:cNvPr>
          <p:cNvSpPr>
            <a:spLocks noGrp="1"/>
          </p:cNvSpPr>
          <p:nvPr>
            <p:ph type="title"/>
          </p:nvPr>
        </p:nvSpPr>
        <p:spPr>
          <a:xfrm>
            <a:off x="561975" y="549275"/>
            <a:ext cx="8027988" cy="647700"/>
          </a:xfrm>
        </p:spPr>
        <p:txBody>
          <a:bodyPr>
            <a:noAutofit/>
          </a:bodyPr>
          <a:lstStyle/>
          <a:p>
            <a:r>
              <a:rPr lang="en-GB" sz="2000" dirty="0"/>
              <a:t>Figure 56: Population based survival of children, teenagers and young adults, aged 0-24 years diagnosed with rhabdoid renal tumours in the UK between 1997 and 2016.</a:t>
            </a:r>
          </a:p>
        </p:txBody>
      </p:sp>
      <p:pic>
        <p:nvPicPr>
          <p:cNvPr id="9" name="Content Placeholder 8" descr="Chart shows survival curves for children, teenagers and young adults (aged 0 to 24 years) diagnosed with rhabdoid renal tumour in the UK between 1997 and 2016. There is one curve for the diagnosis period 1997 to 2016.">
            <a:extLst>
              <a:ext uri="{FF2B5EF4-FFF2-40B4-BE49-F238E27FC236}">
                <a16:creationId xmlns:a16="http://schemas.microsoft.com/office/drawing/2014/main" id="{8B838DCE-D0B3-4737-A34F-726EC6CDEC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2" y="1844824"/>
            <a:ext cx="8029575" cy="3878693"/>
          </a:xfrm>
        </p:spPr>
      </p:pic>
    </p:spTree>
    <p:extLst>
      <p:ext uri="{BB962C8B-B14F-4D97-AF65-F5344CB8AC3E}">
        <p14:creationId xmlns:p14="http://schemas.microsoft.com/office/powerpoint/2010/main" val="1697827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32C5C66B-0DB7-4FE8-8A7C-57F25E11D473}"/>
              </a:ext>
            </a:extLst>
          </p:cNvPr>
          <p:cNvSpPr>
            <a:spLocks noGrp="1"/>
          </p:cNvSpPr>
          <p:nvPr>
            <p:ph type="title"/>
          </p:nvPr>
        </p:nvSpPr>
        <p:spPr>
          <a:xfrm>
            <a:off x="561975" y="549275"/>
            <a:ext cx="8027988" cy="647700"/>
          </a:xfrm>
        </p:spPr>
        <p:txBody>
          <a:bodyPr>
            <a:noAutofit/>
          </a:bodyPr>
          <a:lstStyle/>
          <a:p>
            <a:r>
              <a:rPr lang="en-GB" sz="2000" dirty="0"/>
              <a:t>Figure 57: Population based survival of children, teenagers and young adults, aged 0-24 years diagnosed with kidney sarcomas in the UK between 1997 and 2016.</a:t>
            </a:r>
          </a:p>
        </p:txBody>
      </p:sp>
      <p:pic>
        <p:nvPicPr>
          <p:cNvPr id="8" name="Content Placeholder 7" descr="Chart shows survival curves for children, teenagers and young adults (aged 0 to 24 years) diagnosed with kidney sarcomas in the UK between 1997 and 2016. There is one curve for the diagnosis period 1997 to 2016.">
            <a:extLst>
              <a:ext uri="{FF2B5EF4-FFF2-40B4-BE49-F238E27FC236}">
                <a16:creationId xmlns:a16="http://schemas.microsoft.com/office/drawing/2014/main" id="{A6986F15-2AF7-4E46-AAF9-4B792FE36E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18494016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renal carcinomas in the UK between 1997 and 2016.  There are four curves, one each for diagnosis periods 1997 to 2001, 2002 to 2006, 2007 to 2011 and 2012 to 2016.  ">
            <a:extLst>
              <a:ext uri="{FF2B5EF4-FFF2-40B4-BE49-F238E27FC236}">
                <a16:creationId xmlns:a16="http://schemas.microsoft.com/office/drawing/2014/main" id="{14B5F062-9B7D-4456-BC5A-760149E32F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F3F03E1D-D9E8-47BB-8720-DE1CD95E05D8}"/>
              </a:ext>
            </a:extLst>
          </p:cNvPr>
          <p:cNvSpPr>
            <a:spLocks noGrp="1"/>
          </p:cNvSpPr>
          <p:nvPr>
            <p:ph type="title"/>
          </p:nvPr>
        </p:nvSpPr>
        <p:spPr>
          <a:xfrm>
            <a:off x="561975" y="549275"/>
            <a:ext cx="8027988" cy="647700"/>
          </a:xfrm>
        </p:spPr>
        <p:txBody>
          <a:bodyPr>
            <a:noAutofit/>
          </a:bodyPr>
          <a:lstStyle/>
          <a:p>
            <a:r>
              <a:rPr lang="en-GB" sz="2000" dirty="0"/>
              <a:t>Figure 58: Population based survival of children, teenagers and young adults, aged 0-24 years diagnosed with renal carcinomas in the UK between 1997 and 2016.</a:t>
            </a:r>
          </a:p>
        </p:txBody>
      </p:sp>
    </p:spTree>
    <p:extLst>
      <p:ext uri="{BB962C8B-B14F-4D97-AF65-F5344CB8AC3E}">
        <p14:creationId xmlns:p14="http://schemas.microsoft.com/office/powerpoint/2010/main" val="59501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55E77CA6-1247-4D8A-8175-AB976C242AF5}"/>
              </a:ext>
            </a:extLst>
          </p:cNvPr>
          <p:cNvSpPr>
            <a:spLocks noGrp="1"/>
          </p:cNvSpPr>
          <p:nvPr>
            <p:ph type="title"/>
          </p:nvPr>
        </p:nvSpPr>
        <p:spPr>
          <a:xfrm>
            <a:off x="561975" y="549274"/>
            <a:ext cx="8027988" cy="935509"/>
          </a:xfrm>
        </p:spPr>
        <p:txBody>
          <a:bodyPr>
            <a:noAutofit/>
          </a:bodyPr>
          <a:lstStyle/>
          <a:p>
            <a:r>
              <a:rPr lang="en-GB" sz="2000" dirty="0"/>
              <a:t>Figure 5: Population based survival of children, teenagers and young adults, aged 0-24 years diagnosed with mature B-cell </a:t>
            </a:r>
            <a:r>
              <a:rPr lang="en-GB" sz="2000" dirty="0" err="1"/>
              <a:t>leukaeimas</a:t>
            </a:r>
            <a:r>
              <a:rPr lang="en-GB" sz="2000" dirty="0"/>
              <a:t> in the UK between 1997 and 2016.</a:t>
            </a:r>
          </a:p>
        </p:txBody>
      </p:sp>
      <p:pic>
        <p:nvPicPr>
          <p:cNvPr id="9" name="Content Placeholder 8" descr="Chart shows survival curves for children, teenagers and young adults (aged 0 to 24 years) diagnosed with mature B-cell leukaeimas in the UK between 1997 and 2016.  There are two curves, one each for diagnosis periods 1997 to 2006 and 2007 to 2016.">
            <a:extLst>
              <a:ext uri="{FF2B5EF4-FFF2-40B4-BE49-F238E27FC236}">
                <a16:creationId xmlns:a16="http://schemas.microsoft.com/office/drawing/2014/main" id="{AD1AB92E-682E-48DC-B13D-FC06C227CB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223" y="1844824"/>
            <a:ext cx="8029575" cy="3878693"/>
          </a:xfrm>
        </p:spPr>
      </p:pic>
    </p:spTree>
    <p:extLst>
      <p:ext uri="{BB962C8B-B14F-4D97-AF65-F5344CB8AC3E}">
        <p14:creationId xmlns:p14="http://schemas.microsoft.com/office/powerpoint/2010/main" val="40797577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hepatic tumours in the UK between 1997 and 2016.  There are four curves, one each for diagnosis periods 1997 to 2001, 2002 to 2006, 2007 to 2011 and 2012 to 2016.  ">
            <a:extLst>
              <a:ext uri="{FF2B5EF4-FFF2-40B4-BE49-F238E27FC236}">
                <a16:creationId xmlns:a16="http://schemas.microsoft.com/office/drawing/2014/main" id="{E60E3B9E-95CD-431E-995A-81B7E8BA01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F1F41EC8-565B-49B5-AAEC-C303C135CE4B}"/>
              </a:ext>
            </a:extLst>
          </p:cNvPr>
          <p:cNvSpPr>
            <a:spLocks noGrp="1"/>
          </p:cNvSpPr>
          <p:nvPr>
            <p:ph type="title"/>
          </p:nvPr>
        </p:nvSpPr>
        <p:spPr>
          <a:xfrm>
            <a:off x="561975" y="549275"/>
            <a:ext cx="8027988" cy="647700"/>
          </a:xfrm>
        </p:spPr>
        <p:txBody>
          <a:bodyPr>
            <a:noAutofit/>
          </a:bodyPr>
          <a:lstStyle/>
          <a:p>
            <a:r>
              <a:rPr lang="en-GB" sz="2000" dirty="0"/>
              <a:t>Figure 59: Population based survival of children, teenagers and young adults, aged 0-24 years diagnosed with hepatic tumours in the UK between 1997 and 2016.</a:t>
            </a:r>
          </a:p>
        </p:txBody>
      </p:sp>
    </p:spTree>
    <p:extLst>
      <p:ext uri="{BB962C8B-B14F-4D97-AF65-F5344CB8AC3E}">
        <p14:creationId xmlns:p14="http://schemas.microsoft.com/office/powerpoint/2010/main" val="4351313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hepatoblastoma in the UK between 1997 and 2016.  There are four curves, one each for diagnosis periods 1997 to 2001, 2002 to 2006, 2007 to 2011 and 2012 to 2016.  ">
            <a:extLst>
              <a:ext uri="{FF2B5EF4-FFF2-40B4-BE49-F238E27FC236}">
                <a16:creationId xmlns:a16="http://schemas.microsoft.com/office/drawing/2014/main" id="{9DBDC1B6-965F-430E-91C3-EE5E390B6D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B56E2397-1DF2-4D69-B9FF-202B59FF713D}"/>
              </a:ext>
            </a:extLst>
          </p:cNvPr>
          <p:cNvSpPr>
            <a:spLocks noGrp="1"/>
          </p:cNvSpPr>
          <p:nvPr>
            <p:ph type="title"/>
          </p:nvPr>
        </p:nvSpPr>
        <p:spPr>
          <a:xfrm>
            <a:off x="561975" y="549275"/>
            <a:ext cx="8027988" cy="647700"/>
          </a:xfrm>
        </p:spPr>
        <p:txBody>
          <a:bodyPr>
            <a:noAutofit/>
          </a:bodyPr>
          <a:lstStyle/>
          <a:p>
            <a:r>
              <a:rPr lang="en-GB" sz="2000" dirty="0"/>
              <a:t>Figure 60: Population based survival of children, teenagers and young adults, aged 0-24 years diagnosed with hepatoblastoma in the UK between 1997 and 2016.</a:t>
            </a:r>
          </a:p>
        </p:txBody>
      </p:sp>
    </p:spTree>
    <p:extLst>
      <p:ext uri="{BB962C8B-B14F-4D97-AF65-F5344CB8AC3E}">
        <p14:creationId xmlns:p14="http://schemas.microsoft.com/office/powerpoint/2010/main" val="26584633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hepatic carcinomas in the UK between 1997 and 2016.  There are four curves, one each for diagnosis periods 1997 to 2001, 2002 to 2006, 2007 to 2011 and 2012 to 2016.  ">
            <a:extLst>
              <a:ext uri="{FF2B5EF4-FFF2-40B4-BE49-F238E27FC236}">
                <a16:creationId xmlns:a16="http://schemas.microsoft.com/office/drawing/2014/main" id="{210BFD76-F1F3-4339-80E2-50EAD334A9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6DFFED82-8184-407F-B5CF-52BB5822AC67}"/>
              </a:ext>
            </a:extLst>
          </p:cNvPr>
          <p:cNvSpPr>
            <a:spLocks noGrp="1"/>
          </p:cNvSpPr>
          <p:nvPr>
            <p:ph type="title"/>
          </p:nvPr>
        </p:nvSpPr>
        <p:spPr>
          <a:xfrm>
            <a:off x="561975" y="549275"/>
            <a:ext cx="8027988" cy="647700"/>
          </a:xfrm>
        </p:spPr>
        <p:txBody>
          <a:bodyPr>
            <a:noAutofit/>
          </a:bodyPr>
          <a:lstStyle/>
          <a:p>
            <a:r>
              <a:rPr lang="en-GB" sz="2000" dirty="0"/>
              <a:t>Figure 61: Population based survival of children, teenagers and young adults, aged 0-24 years diagnosed with hepatic carcinomas in the UK between 1997 and 2016.</a:t>
            </a:r>
          </a:p>
        </p:txBody>
      </p:sp>
    </p:spTree>
    <p:extLst>
      <p:ext uri="{BB962C8B-B14F-4D97-AF65-F5344CB8AC3E}">
        <p14:creationId xmlns:p14="http://schemas.microsoft.com/office/powerpoint/2010/main" val="34105064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malignant bone tumours in the UK between 1997 and 2016.  There are four curves, one each for diagnosis periods 1997 to 2001, 2002 to 2006, 2007 to 2011 and 2012 to 2016.  ">
            <a:extLst>
              <a:ext uri="{FF2B5EF4-FFF2-40B4-BE49-F238E27FC236}">
                <a16:creationId xmlns:a16="http://schemas.microsoft.com/office/drawing/2014/main" id="{FA59FF2C-6C81-4BE7-9CF1-2D737A54B0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13503"/>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7957036D-2018-4F35-B88F-4C7AD31303D1}"/>
              </a:ext>
            </a:extLst>
          </p:cNvPr>
          <p:cNvSpPr>
            <a:spLocks noGrp="1"/>
          </p:cNvSpPr>
          <p:nvPr>
            <p:ph type="title"/>
          </p:nvPr>
        </p:nvSpPr>
        <p:spPr>
          <a:xfrm>
            <a:off x="561975" y="549275"/>
            <a:ext cx="8027988" cy="647700"/>
          </a:xfrm>
        </p:spPr>
        <p:txBody>
          <a:bodyPr>
            <a:noAutofit/>
          </a:bodyPr>
          <a:lstStyle/>
          <a:p>
            <a:r>
              <a:rPr lang="en-GB" sz="2000" dirty="0"/>
              <a:t>Figure 62: Population based survival of children, teenagers and young adults, aged 0-24 years diagnosed with malignant bone tumours the UK between 1997 and 2016.</a:t>
            </a:r>
          </a:p>
        </p:txBody>
      </p:sp>
    </p:spTree>
    <p:extLst>
      <p:ext uri="{BB962C8B-B14F-4D97-AF65-F5344CB8AC3E}">
        <p14:creationId xmlns:p14="http://schemas.microsoft.com/office/powerpoint/2010/main" val="29940227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osteosarcoma in the UK between 1997 and 2016.  There are four curves, one each for diagnosis periods 1997 to 2001, 2002 to 2006, 2007 to 2011 and 2012 to 2016.  ">
            <a:extLst>
              <a:ext uri="{FF2B5EF4-FFF2-40B4-BE49-F238E27FC236}">
                <a16:creationId xmlns:a16="http://schemas.microsoft.com/office/drawing/2014/main" id="{FE4851A8-AFB2-4771-A8B5-065191759C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8A7C45AC-CB87-4AAF-B2AD-77C71E447AED}"/>
              </a:ext>
            </a:extLst>
          </p:cNvPr>
          <p:cNvSpPr>
            <a:spLocks noGrp="1"/>
          </p:cNvSpPr>
          <p:nvPr>
            <p:ph type="title"/>
          </p:nvPr>
        </p:nvSpPr>
        <p:spPr>
          <a:xfrm>
            <a:off x="561975" y="549275"/>
            <a:ext cx="8027988" cy="647700"/>
          </a:xfrm>
        </p:spPr>
        <p:txBody>
          <a:bodyPr>
            <a:noAutofit/>
          </a:bodyPr>
          <a:lstStyle/>
          <a:p>
            <a:r>
              <a:rPr lang="en-GB" sz="2000" dirty="0"/>
              <a:t>Figure 63: Population based survival of children, teenagers and young adults, aged 0-24 years diagnosed with osteosarcomas in the UK between 1997 and 2016.</a:t>
            </a:r>
          </a:p>
        </p:txBody>
      </p:sp>
    </p:spTree>
    <p:extLst>
      <p:ext uri="{BB962C8B-B14F-4D97-AF65-F5344CB8AC3E}">
        <p14:creationId xmlns:p14="http://schemas.microsoft.com/office/powerpoint/2010/main" val="30885467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chondrosarcomas in the UK between 1997 and 2016.  There are two curves, one each for diagnosis periods 1997 to 2006 and 2007 to 2016.">
            <a:extLst>
              <a:ext uri="{FF2B5EF4-FFF2-40B4-BE49-F238E27FC236}">
                <a16:creationId xmlns:a16="http://schemas.microsoft.com/office/drawing/2014/main" id="{FB7A57BD-3FAD-4262-99B8-F93D58C9DB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262"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5ADADBE4-CFEA-43E0-A6C8-0911358240EB}"/>
              </a:ext>
            </a:extLst>
          </p:cNvPr>
          <p:cNvSpPr>
            <a:spLocks noGrp="1"/>
          </p:cNvSpPr>
          <p:nvPr>
            <p:ph type="title"/>
          </p:nvPr>
        </p:nvSpPr>
        <p:spPr>
          <a:xfrm>
            <a:off x="561975" y="549275"/>
            <a:ext cx="8027988" cy="647700"/>
          </a:xfrm>
        </p:spPr>
        <p:txBody>
          <a:bodyPr>
            <a:noAutofit/>
          </a:bodyPr>
          <a:lstStyle/>
          <a:p>
            <a:r>
              <a:rPr lang="en-GB" sz="2000" dirty="0"/>
              <a:t>Figure 64: Population based survival of children, teenagers and young adults, aged 0-24 years diagnosed with chondrosarcomas in the UK between 1997 and 2016.</a:t>
            </a:r>
          </a:p>
        </p:txBody>
      </p:sp>
    </p:spTree>
    <p:extLst>
      <p:ext uri="{BB962C8B-B14F-4D97-AF65-F5344CB8AC3E}">
        <p14:creationId xmlns:p14="http://schemas.microsoft.com/office/powerpoint/2010/main" val="6240567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Ewing tumour and related sarcomas of bone in the UK between 1997 and 2016.  There are four curves, one each for diagnosis periods 1997 to 2001, 2002 to 2006, 2007 to 2011 and 2012 to 2016.  ">
            <a:extLst>
              <a:ext uri="{FF2B5EF4-FFF2-40B4-BE49-F238E27FC236}">
                <a16:creationId xmlns:a16="http://schemas.microsoft.com/office/drawing/2014/main" id="{FB182C5A-6A9A-459A-B33D-7BB365D7CF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2"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B147B7EF-96BC-4725-BCB6-07794490CE8E}"/>
              </a:ext>
            </a:extLst>
          </p:cNvPr>
          <p:cNvSpPr>
            <a:spLocks noGrp="1"/>
          </p:cNvSpPr>
          <p:nvPr>
            <p:ph type="title"/>
          </p:nvPr>
        </p:nvSpPr>
        <p:spPr>
          <a:xfrm>
            <a:off x="561975" y="549275"/>
            <a:ext cx="8027988" cy="647700"/>
          </a:xfrm>
        </p:spPr>
        <p:txBody>
          <a:bodyPr>
            <a:noAutofit/>
          </a:bodyPr>
          <a:lstStyle/>
          <a:p>
            <a:r>
              <a:rPr lang="en-GB" sz="2000" dirty="0"/>
              <a:t>Figure 65: Population based survival of children, teenagers and young adults, aged 0-24 years diagnosed with Ewing tumour and related sarcomas of  bone in the UK between 1997 and 2016.</a:t>
            </a:r>
          </a:p>
        </p:txBody>
      </p:sp>
    </p:spTree>
    <p:extLst>
      <p:ext uri="{BB962C8B-B14F-4D97-AF65-F5344CB8AC3E}">
        <p14:creationId xmlns:p14="http://schemas.microsoft.com/office/powerpoint/2010/main" val="29877729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other specified malignant bone tumours in the UK between 1997 and 2016.  There are two curves, one each for diagnosis periods 1997 to 2006 and 2007 to 2016.">
            <a:extLst>
              <a:ext uri="{FF2B5EF4-FFF2-40B4-BE49-F238E27FC236}">
                <a16:creationId xmlns:a16="http://schemas.microsoft.com/office/drawing/2014/main" id="{FD99A28F-7DAD-47C2-B05A-D89D742AB9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2" y="1786120"/>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801A4C35-92CD-4E04-BC79-2C0180952CD9}"/>
              </a:ext>
            </a:extLst>
          </p:cNvPr>
          <p:cNvSpPr>
            <a:spLocks noGrp="1"/>
          </p:cNvSpPr>
          <p:nvPr>
            <p:ph type="title"/>
          </p:nvPr>
        </p:nvSpPr>
        <p:spPr>
          <a:xfrm>
            <a:off x="561975" y="549275"/>
            <a:ext cx="8027988" cy="647700"/>
          </a:xfrm>
        </p:spPr>
        <p:txBody>
          <a:bodyPr>
            <a:noAutofit/>
          </a:bodyPr>
          <a:lstStyle/>
          <a:p>
            <a:r>
              <a:rPr lang="en-GB" sz="2000" dirty="0"/>
              <a:t>Figure 66: Population based survival of children, teenagers and young adults, aged 0-24 years diagnosed with other specified malignant bone tumours in the UK between 1997 and 2016.</a:t>
            </a:r>
          </a:p>
        </p:txBody>
      </p:sp>
    </p:spTree>
    <p:extLst>
      <p:ext uri="{BB962C8B-B14F-4D97-AF65-F5344CB8AC3E}">
        <p14:creationId xmlns:p14="http://schemas.microsoft.com/office/powerpoint/2010/main" val="37846255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unspecified malignant bone tumours in the UK between 1997 and 2016.  There are two curves, one each for diagnosis periods 1997 to 2006 and 2007 to 2016.">
            <a:extLst>
              <a:ext uri="{FF2B5EF4-FFF2-40B4-BE49-F238E27FC236}">
                <a16:creationId xmlns:a16="http://schemas.microsoft.com/office/drawing/2014/main" id="{EA222ABD-1A38-4181-B168-6204C46BD4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501AA4F4-3E25-4072-B815-C5BF667D4674}"/>
              </a:ext>
            </a:extLst>
          </p:cNvPr>
          <p:cNvSpPr>
            <a:spLocks noGrp="1"/>
          </p:cNvSpPr>
          <p:nvPr>
            <p:ph type="title"/>
          </p:nvPr>
        </p:nvSpPr>
        <p:spPr>
          <a:xfrm>
            <a:off x="561975" y="549275"/>
            <a:ext cx="8027988" cy="647700"/>
          </a:xfrm>
        </p:spPr>
        <p:txBody>
          <a:bodyPr>
            <a:noAutofit/>
          </a:bodyPr>
          <a:lstStyle/>
          <a:p>
            <a:r>
              <a:rPr lang="en-GB" sz="2000" dirty="0"/>
              <a:t>Figure 67: Population based survival of children, teenagers and young adults, aged 0-24 years diagnosed with unspecified malignant bone tumours in the UK between 1997 and 2016.</a:t>
            </a:r>
          </a:p>
        </p:txBody>
      </p:sp>
    </p:spTree>
    <p:extLst>
      <p:ext uri="{BB962C8B-B14F-4D97-AF65-F5344CB8AC3E}">
        <p14:creationId xmlns:p14="http://schemas.microsoft.com/office/powerpoint/2010/main" val="10766396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soft tissue and other extraosseous sarcomas in the UK between 1997 and 2016.  There are four curves, one each for diagnosis periods 1997 to 2001, 2002 to 2006, 2007 to 2011 and 2012 to 2016.  ">
            <a:extLst>
              <a:ext uri="{FF2B5EF4-FFF2-40B4-BE49-F238E27FC236}">
                <a16:creationId xmlns:a16="http://schemas.microsoft.com/office/drawing/2014/main" id="{EBD0B6FA-A3EA-40B4-8613-4E0A760212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1C6054D0-C6F1-47B1-8D66-636BC9FD78FE}"/>
              </a:ext>
            </a:extLst>
          </p:cNvPr>
          <p:cNvSpPr>
            <a:spLocks noGrp="1"/>
          </p:cNvSpPr>
          <p:nvPr>
            <p:ph type="title"/>
          </p:nvPr>
        </p:nvSpPr>
        <p:spPr>
          <a:xfrm>
            <a:off x="561975" y="549275"/>
            <a:ext cx="8027988" cy="647700"/>
          </a:xfrm>
        </p:spPr>
        <p:txBody>
          <a:bodyPr>
            <a:noAutofit/>
          </a:bodyPr>
          <a:lstStyle/>
          <a:p>
            <a:r>
              <a:rPr lang="en-GB" sz="2000" dirty="0"/>
              <a:t>Figure 68: Population based survival of children, teenagers and young adults, aged 0-24 years diagnosed with soft tissue and other extraosseous sarcomas in the UK between 1997 and 2016.</a:t>
            </a:r>
          </a:p>
        </p:txBody>
      </p:sp>
    </p:spTree>
    <p:extLst>
      <p:ext uri="{BB962C8B-B14F-4D97-AF65-F5344CB8AC3E}">
        <p14:creationId xmlns:p14="http://schemas.microsoft.com/office/powerpoint/2010/main" val="165759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acute myeloid leukaemias in the UK between 1997 and 2016.  There are four curves, one each for diagnosis periods 1997 to 2001, 2002 to 2006, 2007 to 2011 and 2012 to 2016.  ">
            <a:extLst>
              <a:ext uri="{FF2B5EF4-FFF2-40B4-BE49-F238E27FC236}">
                <a16:creationId xmlns:a16="http://schemas.microsoft.com/office/drawing/2014/main" id="{11B03B7C-39E3-4FEF-8B4A-A7EDEE67A9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3CD5D890-5469-4268-AFBF-38DD4B57579B}"/>
              </a:ext>
            </a:extLst>
          </p:cNvPr>
          <p:cNvSpPr>
            <a:spLocks noGrp="1"/>
          </p:cNvSpPr>
          <p:nvPr>
            <p:ph type="title"/>
          </p:nvPr>
        </p:nvSpPr>
        <p:spPr>
          <a:xfrm>
            <a:off x="561975" y="549274"/>
            <a:ext cx="8027988" cy="935509"/>
          </a:xfrm>
        </p:spPr>
        <p:txBody>
          <a:bodyPr>
            <a:noAutofit/>
          </a:bodyPr>
          <a:lstStyle/>
          <a:p>
            <a:r>
              <a:rPr lang="en-GB" sz="2000" dirty="0"/>
              <a:t>Figure 6: Population based survival of children, teenagers and young adults, aged 0-24 years diagnosed with acute myeloid </a:t>
            </a:r>
            <a:r>
              <a:rPr lang="en-GB" sz="2000" dirty="0" err="1"/>
              <a:t>leukaemias</a:t>
            </a:r>
            <a:r>
              <a:rPr lang="en-GB" sz="2000" dirty="0"/>
              <a:t> in the UK between 1997 and 2016.</a:t>
            </a:r>
          </a:p>
        </p:txBody>
      </p:sp>
    </p:spTree>
    <p:extLst>
      <p:ext uri="{BB962C8B-B14F-4D97-AF65-F5344CB8AC3E}">
        <p14:creationId xmlns:p14="http://schemas.microsoft.com/office/powerpoint/2010/main" val="25874237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rhabdomyosarcomas in the UK between 1997 and 2016.  There are four curves, one each for diagnosis periods 1997 to 2001, 2002 to 2006, 2007 to 2011 and 2012 to 2016.  ">
            <a:extLst>
              <a:ext uri="{FF2B5EF4-FFF2-40B4-BE49-F238E27FC236}">
                <a16:creationId xmlns:a16="http://schemas.microsoft.com/office/drawing/2014/main" id="{2EB840FC-9E53-4189-83D4-146ADBC85D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641"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8338699F-F6D5-4348-90AF-BAE102A27CBD}"/>
              </a:ext>
            </a:extLst>
          </p:cNvPr>
          <p:cNvSpPr>
            <a:spLocks noGrp="1"/>
          </p:cNvSpPr>
          <p:nvPr>
            <p:ph type="title"/>
          </p:nvPr>
        </p:nvSpPr>
        <p:spPr>
          <a:xfrm>
            <a:off x="561975" y="549275"/>
            <a:ext cx="8027988" cy="647700"/>
          </a:xfrm>
        </p:spPr>
        <p:txBody>
          <a:bodyPr>
            <a:noAutofit/>
          </a:bodyPr>
          <a:lstStyle/>
          <a:p>
            <a:r>
              <a:rPr lang="en-GB" sz="2000" dirty="0"/>
              <a:t>Figure 69: Population based survival of children, teenagers and young adults, aged 0-24 years diagnosed with rhabdomyosarcomas in the UK between 1997 and 2016.</a:t>
            </a:r>
          </a:p>
        </p:txBody>
      </p:sp>
    </p:spTree>
    <p:extLst>
      <p:ext uri="{BB962C8B-B14F-4D97-AF65-F5344CB8AC3E}">
        <p14:creationId xmlns:p14="http://schemas.microsoft.com/office/powerpoint/2010/main" val="9955843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29C69C9E-1638-4592-B6B2-E7B42191D977}"/>
              </a:ext>
            </a:extLst>
          </p:cNvPr>
          <p:cNvSpPr>
            <a:spLocks noGrp="1"/>
          </p:cNvSpPr>
          <p:nvPr>
            <p:ph type="title"/>
          </p:nvPr>
        </p:nvSpPr>
        <p:spPr>
          <a:xfrm>
            <a:off x="561975" y="549275"/>
            <a:ext cx="8027988" cy="647700"/>
          </a:xfrm>
        </p:spPr>
        <p:txBody>
          <a:bodyPr>
            <a:noAutofit/>
          </a:bodyPr>
          <a:lstStyle/>
          <a:p>
            <a:r>
              <a:rPr lang="en-GB" sz="2000" dirty="0"/>
              <a:t>Figure 70: Population based survival of children, teenagers and young adults, aged 0-24 years diagnosed with embryonal rhabdomyosarcomas in the UK between 1997 and 2016.</a:t>
            </a:r>
          </a:p>
        </p:txBody>
      </p:sp>
      <p:pic>
        <p:nvPicPr>
          <p:cNvPr id="9" name="Content Placeholder 8" descr="Chart shows survival curves for children, teenagers and young adults (aged 0 to 24 years) diagnosed with embryonal rhabdomyosarcomas in the UK between 1997 and 2016.  There are four curves, one each for diagnosis periods 1997 to 2001, 2002 to 2006, 2007 to 2011 and 2012 to 2016.  ">
            <a:extLst>
              <a:ext uri="{FF2B5EF4-FFF2-40B4-BE49-F238E27FC236}">
                <a16:creationId xmlns:a16="http://schemas.microsoft.com/office/drawing/2014/main" id="{87315D3C-4FFB-4ADF-9840-B339B30A8B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2" y="1844824"/>
            <a:ext cx="8029575" cy="3878693"/>
          </a:xfrm>
        </p:spPr>
      </p:pic>
    </p:spTree>
    <p:extLst>
      <p:ext uri="{BB962C8B-B14F-4D97-AF65-F5344CB8AC3E}">
        <p14:creationId xmlns:p14="http://schemas.microsoft.com/office/powerpoint/2010/main" val="21864086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ECC02A65-CD2A-49EC-9A7C-D27B7A66CFFF}"/>
              </a:ext>
            </a:extLst>
          </p:cNvPr>
          <p:cNvSpPr>
            <a:spLocks noGrp="1"/>
          </p:cNvSpPr>
          <p:nvPr>
            <p:ph type="title"/>
          </p:nvPr>
        </p:nvSpPr>
        <p:spPr>
          <a:xfrm>
            <a:off x="561975" y="549275"/>
            <a:ext cx="8027988" cy="647700"/>
          </a:xfrm>
        </p:spPr>
        <p:txBody>
          <a:bodyPr>
            <a:noAutofit/>
          </a:bodyPr>
          <a:lstStyle/>
          <a:p>
            <a:r>
              <a:rPr lang="en-GB" sz="2000" dirty="0"/>
              <a:t>Figure 71: Population based survival of children, teenagers and young adults, aged 0-24 years diagnosed with alveolar rhabdomyosarcomas in the UK between 1997 and 2016.</a:t>
            </a:r>
          </a:p>
        </p:txBody>
      </p:sp>
      <p:pic>
        <p:nvPicPr>
          <p:cNvPr id="9" name="Content Placeholder 8" descr="Chart shows survival curves for children, teenagers and young adults (aged 0 to 24 years) diagnosed with alveolar rhabdomyosarcomas in the UK between 1997 and 2016.  There are four curves, one each for diagnosis periods 1997 to 2001, 2002 to 2006, 2007 to 2011 and 2012 to 2016.   ">
            <a:extLst>
              <a:ext uri="{FF2B5EF4-FFF2-40B4-BE49-F238E27FC236}">
                <a16:creationId xmlns:a16="http://schemas.microsoft.com/office/drawing/2014/main" id="{997A8951-2EE1-4A6F-A302-198EFEAC3A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Tree>
    <p:extLst>
      <p:ext uri="{BB962C8B-B14F-4D97-AF65-F5344CB8AC3E}">
        <p14:creationId xmlns:p14="http://schemas.microsoft.com/office/powerpoint/2010/main" val="89259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5239CEFC-1DEB-4E49-A367-8767D93BECA9}"/>
              </a:ext>
            </a:extLst>
          </p:cNvPr>
          <p:cNvSpPr>
            <a:spLocks noGrp="1"/>
          </p:cNvSpPr>
          <p:nvPr>
            <p:ph type="title"/>
          </p:nvPr>
        </p:nvSpPr>
        <p:spPr>
          <a:xfrm>
            <a:off x="561975" y="549275"/>
            <a:ext cx="8027988" cy="647700"/>
          </a:xfrm>
        </p:spPr>
        <p:txBody>
          <a:bodyPr>
            <a:noAutofit/>
          </a:bodyPr>
          <a:lstStyle/>
          <a:p>
            <a:r>
              <a:rPr lang="en-GB" sz="2000" dirty="0"/>
              <a:t>Figure 72: Population based survival of children, teenagers and young adults, aged 0-24 years diagnosed with other and unspecified rhabdomyosarcomas in the UK between 1997 and 2016.</a:t>
            </a:r>
          </a:p>
        </p:txBody>
      </p:sp>
      <p:pic>
        <p:nvPicPr>
          <p:cNvPr id="9" name="Content Placeholder 8" descr="Chart shows survival curves for children, teenagers and young adults (aged 0 to 24 years) diagnosed with other and unspecified  rhabdomyosarcomas in the UK between 1997 and 2016.  There are four curves, one each for diagnosis periods 1997 to 2001, 2002 to 2006, 2007 to 2011 and 2012 to 2016.  ">
            <a:extLst>
              <a:ext uri="{FF2B5EF4-FFF2-40B4-BE49-F238E27FC236}">
                <a16:creationId xmlns:a16="http://schemas.microsoft.com/office/drawing/2014/main" id="{08F65CB7-B17B-4694-A10C-6A16FCA11B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25643535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fibrosarcomas, peripheral nerve sheath tumours, and other fibrous neoplasms in the UK between 1997 and 2016.  There are four curves, one each for diagnosis periods 1997 to 2001, 2002 to 2006, 2007 to 2011 and 2012 to 2016.  ">
            <a:extLst>
              <a:ext uri="{FF2B5EF4-FFF2-40B4-BE49-F238E27FC236}">
                <a16:creationId xmlns:a16="http://schemas.microsoft.com/office/drawing/2014/main" id="{42E75616-C65C-4401-B121-768F8ADF7F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4" y="1772815"/>
            <a:ext cx="7970465" cy="3840209"/>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F6845154-D7F7-4EC3-9240-8FFFD753D7B7}"/>
              </a:ext>
            </a:extLst>
          </p:cNvPr>
          <p:cNvSpPr>
            <a:spLocks noGrp="1"/>
          </p:cNvSpPr>
          <p:nvPr>
            <p:ph type="title"/>
          </p:nvPr>
        </p:nvSpPr>
        <p:spPr>
          <a:xfrm>
            <a:off x="561975" y="549274"/>
            <a:ext cx="8027988" cy="1007517"/>
          </a:xfrm>
        </p:spPr>
        <p:txBody>
          <a:bodyPr>
            <a:noAutofit/>
          </a:bodyPr>
          <a:lstStyle/>
          <a:p>
            <a:r>
              <a:rPr lang="en-GB" sz="2000" dirty="0"/>
              <a:t>Figure 73: Population based survival of children, teenagers and young adults, aged 0-24 years diagnosed with </a:t>
            </a:r>
            <a:r>
              <a:rPr lang="en-GB" sz="2000" dirty="0" err="1"/>
              <a:t>fibrosarcomas</a:t>
            </a:r>
            <a:r>
              <a:rPr lang="en-GB" sz="2000" dirty="0"/>
              <a:t>, peripheral nerve sheath tumours, and other fibrous neoplasms in the UK between 1997 and 2016.</a:t>
            </a:r>
          </a:p>
        </p:txBody>
      </p:sp>
    </p:spTree>
    <p:extLst>
      <p:ext uri="{BB962C8B-B14F-4D97-AF65-F5344CB8AC3E}">
        <p14:creationId xmlns:p14="http://schemas.microsoft.com/office/powerpoint/2010/main" val="5333482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0F6577AD-8958-4F7B-A993-89B8850DB9D7}"/>
              </a:ext>
            </a:extLst>
          </p:cNvPr>
          <p:cNvSpPr>
            <a:spLocks noGrp="1"/>
          </p:cNvSpPr>
          <p:nvPr>
            <p:ph type="title"/>
          </p:nvPr>
        </p:nvSpPr>
        <p:spPr>
          <a:xfrm>
            <a:off x="561975" y="549274"/>
            <a:ext cx="8027988" cy="1079525"/>
          </a:xfrm>
        </p:spPr>
        <p:txBody>
          <a:bodyPr>
            <a:noAutofit/>
          </a:bodyPr>
          <a:lstStyle/>
          <a:p>
            <a:r>
              <a:rPr lang="en-GB" sz="2000" dirty="0"/>
              <a:t>Figure 74: Population based survival of children, teenagers and young adults, aged 0-24 years diagnosed with fibroblastic and </a:t>
            </a:r>
            <a:r>
              <a:rPr lang="en-GB" sz="2000" dirty="0" err="1"/>
              <a:t>myofibroblastic</a:t>
            </a:r>
            <a:r>
              <a:rPr lang="en-GB" sz="2000" dirty="0"/>
              <a:t> tumours in the UK between 1997 and 2016.</a:t>
            </a:r>
          </a:p>
        </p:txBody>
      </p:sp>
      <p:pic>
        <p:nvPicPr>
          <p:cNvPr id="9" name="Content Placeholder 8" descr="Chart shows survival curves for children, teenagers and young adults (aged 0 to 24 years) diagnosed with fibroblastic and myofibroblastic tumours in the UK between 1997 and 2016.  There are four curves, one each for diagnosis periods 1997 to 2001, 2002 to 2006, 2007 to 2011 and 2012 to 2016.  ">
            <a:extLst>
              <a:ext uri="{FF2B5EF4-FFF2-40B4-BE49-F238E27FC236}">
                <a16:creationId xmlns:a16="http://schemas.microsoft.com/office/drawing/2014/main" id="{45393405-D2CB-46DA-ADE5-3A88C81651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466" y="1844824"/>
            <a:ext cx="8029575" cy="3878693"/>
          </a:xfrm>
        </p:spPr>
      </p:pic>
    </p:spTree>
    <p:extLst>
      <p:ext uri="{BB962C8B-B14F-4D97-AF65-F5344CB8AC3E}">
        <p14:creationId xmlns:p14="http://schemas.microsoft.com/office/powerpoint/2010/main" val="17854385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0C3CF72E-01D1-4C28-BEEF-702407392AB8}"/>
              </a:ext>
            </a:extLst>
          </p:cNvPr>
          <p:cNvSpPr>
            <a:spLocks noGrp="1"/>
          </p:cNvSpPr>
          <p:nvPr>
            <p:ph type="title"/>
          </p:nvPr>
        </p:nvSpPr>
        <p:spPr>
          <a:xfrm>
            <a:off x="561975" y="549275"/>
            <a:ext cx="8027988" cy="647700"/>
          </a:xfrm>
        </p:spPr>
        <p:txBody>
          <a:bodyPr>
            <a:noAutofit/>
          </a:bodyPr>
          <a:lstStyle/>
          <a:p>
            <a:r>
              <a:rPr lang="en-GB" sz="2000" dirty="0"/>
              <a:t>Figure 75: Population based survival of children, teenagers and young adults, aged 0-24 years diagnosed with nerve sheath tumours in the UK between 1997 and 2016.</a:t>
            </a:r>
          </a:p>
        </p:txBody>
      </p:sp>
      <p:pic>
        <p:nvPicPr>
          <p:cNvPr id="9" name="Content Placeholder 8" descr="Chart shows survival curves for children, teenagers and young adults (aged 0 to 24 years) diagnosed with nerve sheath tumours in the UK between 1997 and 2016.  There are four curves, one each for diagnosis periods 1997 to 2001, 2002 to 2006, 2007 to 2011 and 2012 to 2016.  ">
            <a:extLst>
              <a:ext uri="{FF2B5EF4-FFF2-40B4-BE49-F238E27FC236}">
                <a16:creationId xmlns:a16="http://schemas.microsoft.com/office/drawing/2014/main" id="{EC530487-756A-4510-AAFF-5D83700AC7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Tree>
    <p:extLst>
      <p:ext uri="{BB962C8B-B14F-4D97-AF65-F5344CB8AC3E}">
        <p14:creationId xmlns:p14="http://schemas.microsoft.com/office/powerpoint/2010/main" val="29179648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Kaposi sarcoma and other specified soft tissue sarcomas in the UK between 1997 and 2016.  There are four curves, one each for diagnosis periods 1997 to 2001, 2002 to 2006, 2007 to 2011 and 2012 to 2016.  ">
            <a:extLst>
              <a:ext uri="{FF2B5EF4-FFF2-40B4-BE49-F238E27FC236}">
                <a16:creationId xmlns:a16="http://schemas.microsoft.com/office/drawing/2014/main" id="{0FEE3E4A-B65F-4482-94B9-F9B850275A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CCD34559-841B-48ED-A6D6-EF51D380C6DC}"/>
              </a:ext>
            </a:extLst>
          </p:cNvPr>
          <p:cNvSpPr>
            <a:spLocks noGrp="1"/>
          </p:cNvSpPr>
          <p:nvPr>
            <p:ph type="title"/>
          </p:nvPr>
        </p:nvSpPr>
        <p:spPr>
          <a:xfrm>
            <a:off x="561975" y="549275"/>
            <a:ext cx="8027988" cy="647700"/>
          </a:xfrm>
        </p:spPr>
        <p:txBody>
          <a:bodyPr>
            <a:noAutofit/>
          </a:bodyPr>
          <a:lstStyle/>
          <a:p>
            <a:r>
              <a:rPr lang="en-GB" sz="2000" dirty="0"/>
              <a:t>Figure 76: Population based survival of children, teenagers and young adults, aged 0-24 years diagnosed with Kaposi sarcoma and other specified soft tissue sarcomas in the UK between 1997 and 2016.</a:t>
            </a:r>
          </a:p>
        </p:txBody>
      </p:sp>
    </p:spTree>
    <p:extLst>
      <p:ext uri="{BB962C8B-B14F-4D97-AF65-F5344CB8AC3E}">
        <p14:creationId xmlns:p14="http://schemas.microsoft.com/office/powerpoint/2010/main" val="3944261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3754B3D2-F25A-443E-B937-9624DEFBAE19}"/>
              </a:ext>
            </a:extLst>
          </p:cNvPr>
          <p:cNvSpPr>
            <a:spLocks noGrp="1"/>
          </p:cNvSpPr>
          <p:nvPr>
            <p:ph type="title"/>
          </p:nvPr>
        </p:nvSpPr>
        <p:spPr>
          <a:xfrm>
            <a:off x="561975" y="549275"/>
            <a:ext cx="8027988" cy="647700"/>
          </a:xfrm>
        </p:spPr>
        <p:txBody>
          <a:bodyPr>
            <a:noAutofit/>
          </a:bodyPr>
          <a:lstStyle/>
          <a:p>
            <a:r>
              <a:rPr lang="en-GB" sz="2000" dirty="0"/>
              <a:t>Figure 77: Population based survival of children, teenagers and young adults, aged 0-24 years diagnosed with extraosseous Ewing sarcoma family tumours in the UK between 1997 and 2016.</a:t>
            </a:r>
          </a:p>
        </p:txBody>
      </p:sp>
      <p:pic>
        <p:nvPicPr>
          <p:cNvPr id="9" name="Content Placeholder 8" descr="Chart shows survival curves for children, teenagers and young adults (aged 0 to 24 years) diagnosed with extraosseous Ewing sarcoma family of tumours in the UK between 1997 and 2016.  There are four curves, one each for diagnosis periods 1997 to 2001, 2002 to 2006, 2007 to 2011 and 2012 to 2016.  ">
            <a:extLst>
              <a:ext uri="{FF2B5EF4-FFF2-40B4-BE49-F238E27FC236}">
                <a16:creationId xmlns:a16="http://schemas.microsoft.com/office/drawing/2014/main" id="{3AD04FC9-883F-4160-8BFD-9812ACC167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377" y="1844824"/>
            <a:ext cx="8029575" cy="3878693"/>
          </a:xfrm>
        </p:spPr>
      </p:pic>
    </p:spTree>
    <p:extLst>
      <p:ext uri="{BB962C8B-B14F-4D97-AF65-F5344CB8AC3E}">
        <p14:creationId xmlns:p14="http://schemas.microsoft.com/office/powerpoint/2010/main" val="4684382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47D8B5E0-6AE3-4395-A3C3-B205E31D57C6}"/>
              </a:ext>
            </a:extLst>
          </p:cNvPr>
          <p:cNvSpPr>
            <a:spLocks noGrp="1"/>
          </p:cNvSpPr>
          <p:nvPr>
            <p:ph type="title"/>
          </p:nvPr>
        </p:nvSpPr>
        <p:spPr>
          <a:xfrm>
            <a:off x="561975" y="549275"/>
            <a:ext cx="8027988" cy="647700"/>
          </a:xfrm>
        </p:spPr>
        <p:txBody>
          <a:bodyPr>
            <a:noAutofit/>
          </a:bodyPr>
          <a:lstStyle/>
          <a:p>
            <a:r>
              <a:rPr lang="en-GB" sz="2000" dirty="0"/>
              <a:t>Figure 78: Population based survival of children, teenagers and young adults, aged 0-24 years diagnosed with extrarenal rhabdoid tumours in the UK between 1997 and 2016.</a:t>
            </a:r>
          </a:p>
        </p:txBody>
      </p:sp>
      <p:pic>
        <p:nvPicPr>
          <p:cNvPr id="9" name="Content Placeholder 8" descr="Chart shows survival curves for children, teenagers and young adults (aged 0 to 24 years) diagnosed with extrarenal rhabdoid tumour in the UK between 1997 and 2016. There is one curve for the diagnosis period 1997 to 2016.">
            <a:extLst>
              <a:ext uri="{FF2B5EF4-FFF2-40B4-BE49-F238E27FC236}">
                <a16:creationId xmlns:a16="http://schemas.microsoft.com/office/drawing/2014/main" id="{454580B7-DB4C-4929-A8D9-28F71F0F28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604" y="1772816"/>
            <a:ext cx="8029575" cy="3878693"/>
          </a:xfrm>
        </p:spPr>
      </p:pic>
    </p:spTree>
    <p:extLst>
      <p:ext uri="{BB962C8B-B14F-4D97-AF65-F5344CB8AC3E}">
        <p14:creationId xmlns:p14="http://schemas.microsoft.com/office/powerpoint/2010/main" val="458558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chronic myeloproliferative diseases in the UK between 1997 and 2016.  There are four curves, one each for diagnosis periods 1997 to 2001, 2002 to 2006, 2007 to 2011 and 2012 to 2016.  ">
            <a:extLst>
              <a:ext uri="{FF2B5EF4-FFF2-40B4-BE49-F238E27FC236}">
                <a16:creationId xmlns:a16="http://schemas.microsoft.com/office/drawing/2014/main" id="{5CA0A5EA-B21F-4FBC-975D-FF3F98B30F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197AB657-E0B7-4AA3-941A-B8344F9E8998}"/>
              </a:ext>
            </a:extLst>
          </p:cNvPr>
          <p:cNvSpPr>
            <a:spLocks noGrp="1"/>
          </p:cNvSpPr>
          <p:nvPr>
            <p:ph type="title"/>
          </p:nvPr>
        </p:nvSpPr>
        <p:spPr>
          <a:xfrm>
            <a:off x="561975" y="549274"/>
            <a:ext cx="8027988" cy="1007517"/>
          </a:xfrm>
        </p:spPr>
        <p:txBody>
          <a:bodyPr>
            <a:noAutofit/>
          </a:bodyPr>
          <a:lstStyle/>
          <a:p>
            <a:r>
              <a:rPr lang="en-GB" sz="2000" dirty="0"/>
              <a:t>Figure 7: Population based survival of children, teenagers and young adults, aged 0-24 years diagnosed with chronic myeloproliferative diseases in the UK between 1997 and 2016.</a:t>
            </a:r>
          </a:p>
        </p:txBody>
      </p:sp>
    </p:spTree>
    <p:extLst>
      <p:ext uri="{BB962C8B-B14F-4D97-AF65-F5344CB8AC3E}">
        <p14:creationId xmlns:p14="http://schemas.microsoft.com/office/powerpoint/2010/main" val="12402522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EC76AC76-A6DB-402E-B085-E5DBF3DDBDE8}"/>
              </a:ext>
            </a:extLst>
          </p:cNvPr>
          <p:cNvSpPr>
            <a:spLocks noGrp="1"/>
          </p:cNvSpPr>
          <p:nvPr>
            <p:ph type="title"/>
          </p:nvPr>
        </p:nvSpPr>
        <p:spPr>
          <a:xfrm>
            <a:off x="561975" y="549275"/>
            <a:ext cx="8027988" cy="647700"/>
          </a:xfrm>
        </p:spPr>
        <p:txBody>
          <a:bodyPr>
            <a:noAutofit/>
          </a:bodyPr>
          <a:lstStyle/>
          <a:p>
            <a:r>
              <a:rPr lang="en-GB" sz="2000" dirty="0"/>
              <a:t>Figure 79: Population based survival of children, teenagers and young adults, aged 0-24 years diagnosed with </a:t>
            </a:r>
            <a:r>
              <a:rPr lang="en-GB" sz="2000" dirty="0" err="1"/>
              <a:t>fibrohistiocytic</a:t>
            </a:r>
            <a:r>
              <a:rPr lang="en-GB" sz="2000" dirty="0"/>
              <a:t> tumours in the UK between 1997 and 2016.</a:t>
            </a:r>
          </a:p>
        </p:txBody>
      </p:sp>
      <p:pic>
        <p:nvPicPr>
          <p:cNvPr id="9" name="Content Placeholder 8" descr="Chart shows survival curves for children, teenagers and young adults (aged 0 to 24 years) diagnosed with fibrohistiocytic tumours in the UK between 1997 and 2016.  There are four curves, one each for diagnosis periods 1997 to 2001, 2002 to 2006, 2007 to 2011 and 2012 to 2016.  ">
            <a:extLst>
              <a:ext uri="{FF2B5EF4-FFF2-40B4-BE49-F238E27FC236}">
                <a16:creationId xmlns:a16="http://schemas.microsoft.com/office/drawing/2014/main" id="{B3787043-6FFD-498D-A102-CE2F42FB9E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688" y="1844824"/>
            <a:ext cx="8029575" cy="3878693"/>
          </a:xfrm>
        </p:spPr>
      </p:pic>
    </p:spTree>
    <p:extLst>
      <p:ext uri="{BB962C8B-B14F-4D97-AF65-F5344CB8AC3E}">
        <p14:creationId xmlns:p14="http://schemas.microsoft.com/office/powerpoint/2010/main" val="32231407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7FC10E9F-A11B-468E-A775-677C75BA5FE2}"/>
              </a:ext>
            </a:extLst>
          </p:cNvPr>
          <p:cNvSpPr>
            <a:spLocks noGrp="1"/>
          </p:cNvSpPr>
          <p:nvPr>
            <p:ph type="title"/>
          </p:nvPr>
        </p:nvSpPr>
        <p:spPr>
          <a:xfrm>
            <a:off x="561975" y="549275"/>
            <a:ext cx="8027988" cy="647700"/>
          </a:xfrm>
        </p:spPr>
        <p:txBody>
          <a:bodyPr>
            <a:noAutofit/>
          </a:bodyPr>
          <a:lstStyle/>
          <a:p>
            <a:r>
              <a:rPr lang="en-GB" sz="2000" dirty="0"/>
              <a:t>Figure 80: Population based survival of children, teenagers and young adults, aged 0-24 years diagnosed with synovial sarcomas in the UK between 1997 and 2016.</a:t>
            </a:r>
          </a:p>
        </p:txBody>
      </p:sp>
      <p:pic>
        <p:nvPicPr>
          <p:cNvPr id="9" name="Content Placeholder 8" descr="Chart shows survival curves for children, teenagers and young adults (aged 0 to 24 years) diagnosed with synovial sarcomas in the UK between 1997 and 2016.  There are four curves, one each for diagnosis periods 1997 to 2001, 2002 to 2006, 2007 to 2011 and 2012 to 2016.  ">
            <a:extLst>
              <a:ext uri="{FF2B5EF4-FFF2-40B4-BE49-F238E27FC236}">
                <a16:creationId xmlns:a16="http://schemas.microsoft.com/office/drawing/2014/main" id="{E4B663BE-8C18-44E8-9FC8-FACC2DE5C0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2" y="1844824"/>
            <a:ext cx="8029575" cy="3878693"/>
          </a:xfrm>
        </p:spPr>
      </p:pic>
    </p:spTree>
    <p:extLst>
      <p:ext uri="{BB962C8B-B14F-4D97-AF65-F5344CB8AC3E}">
        <p14:creationId xmlns:p14="http://schemas.microsoft.com/office/powerpoint/2010/main" val="34230396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unspecified soft tissue sarcomas in the UK between 1997 and 2016.  There are four curves, one each for diagnosis periods 1997 to 2001, 2002 to 2006, 2007 to 2011 and 2012 to 2016.  ">
            <a:extLst>
              <a:ext uri="{FF2B5EF4-FFF2-40B4-BE49-F238E27FC236}">
                <a16:creationId xmlns:a16="http://schemas.microsoft.com/office/drawing/2014/main" id="{E3CCDA0A-F8C3-41B9-ABE4-7573D07E51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0188245A-ACC2-4434-82C7-1F3E66162101}"/>
              </a:ext>
            </a:extLst>
          </p:cNvPr>
          <p:cNvSpPr>
            <a:spLocks noGrp="1"/>
          </p:cNvSpPr>
          <p:nvPr>
            <p:ph type="title"/>
          </p:nvPr>
        </p:nvSpPr>
        <p:spPr>
          <a:xfrm>
            <a:off x="561975" y="549275"/>
            <a:ext cx="8027988" cy="647700"/>
          </a:xfrm>
        </p:spPr>
        <p:txBody>
          <a:bodyPr>
            <a:noAutofit/>
          </a:bodyPr>
          <a:lstStyle/>
          <a:p>
            <a:r>
              <a:rPr lang="en-GB" sz="2000" dirty="0"/>
              <a:t>Figure 81: Population based survival of children, teenagers and young adults, aged 0-24 years diagnosed with unspecified soft tissue sarcomas in the UK between 1997 and 2016.</a:t>
            </a:r>
          </a:p>
        </p:txBody>
      </p:sp>
    </p:spTree>
    <p:extLst>
      <p:ext uri="{BB962C8B-B14F-4D97-AF65-F5344CB8AC3E}">
        <p14:creationId xmlns:p14="http://schemas.microsoft.com/office/powerpoint/2010/main" val="27785055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75D7D2BF-C5A6-41EE-9B76-1E26746896A6}"/>
              </a:ext>
            </a:extLst>
          </p:cNvPr>
          <p:cNvSpPr>
            <a:spLocks noGrp="1"/>
          </p:cNvSpPr>
          <p:nvPr>
            <p:ph type="title"/>
          </p:nvPr>
        </p:nvSpPr>
        <p:spPr>
          <a:xfrm>
            <a:off x="561975" y="549275"/>
            <a:ext cx="8027988" cy="647700"/>
          </a:xfrm>
        </p:spPr>
        <p:txBody>
          <a:bodyPr>
            <a:noAutofit/>
          </a:bodyPr>
          <a:lstStyle/>
          <a:p>
            <a:r>
              <a:rPr lang="en-GB" sz="2000" dirty="0"/>
              <a:t>Figure 82: Population based survival of children, teenagers and young adults, aged 0-24 years diagnosed with Ewing sarcoma family of tumours in the UK between 1997 and 2016.</a:t>
            </a:r>
          </a:p>
        </p:txBody>
      </p:sp>
      <p:pic>
        <p:nvPicPr>
          <p:cNvPr id="9" name="Content Placeholder 8" descr="Chart shows survival curves for children, teenagers and young adults (aged 0 to 24 years) diagnosed with Ewing sarcoma family of tumours in the UK between 1997 and 2016.  There are four curves, one each for diagnosis periods 1997 to 2001, 2002 to 2006, 2007 to 2011 and 2012 to 2016.  ">
            <a:extLst>
              <a:ext uri="{FF2B5EF4-FFF2-40B4-BE49-F238E27FC236}">
                <a16:creationId xmlns:a16="http://schemas.microsoft.com/office/drawing/2014/main" id="{8DBD4A29-E2E6-4BD5-A34A-199A26BAD6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772816"/>
            <a:ext cx="8029575" cy="3878693"/>
          </a:xfrm>
        </p:spPr>
      </p:pic>
    </p:spTree>
    <p:extLst>
      <p:ext uri="{BB962C8B-B14F-4D97-AF65-F5344CB8AC3E}">
        <p14:creationId xmlns:p14="http://schemas.microsoft.com/office/powerpoint/2010/main" val="23683545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germ cell tumours, trophoblastic tumours, and neoplasms of gonads in the UK between 1997 and 2016.  There are four curves, one each for diagnosis periods 1997 to 2001, 2002 to 2006, 2007 to 2011 and 2012 to 2016.  ">
            <a:extLst>
              <a:ext uri="{FF2B5EF4-FFF2-40B4-BE49-F238E27FC236}">
                <a16:creationId xmlns:a16="http://schemas.microsoft.com/office/drawing/2014/main" id="{2495DF8B-7D57-4F7B-AF9D-3819840B88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B9D1EE6A-2B09-4DB0-8DB5-0A2A54321B0C}"/>
              </a:ext>
            </a:extLst>
          </p:cNvPr>
          <p:cNvSpPr>
            <a:spLocks noGrp="1"/>
          </p:cNvSpPr>
          <p:nvPr>
            <p:ph type="title"/>
          </p:nvPr>
        </p:nvSpPr>
        <p:spPr>
          <a:xfrm>
            <a:off x="561975" y="549275"/>
            <a:ext cx="8027988" cy="647700"/>
          </a:xfrm>
        </p:spPr>
        <p:txBody>
          <a:bodyPr>
            <a:noAutofit/>
          </a:bodyPr>
          <a:lstStyle/>
          <a:p>
            <a:r>
              <a:rPr lang="en-GB" sz="2000" dirty="0"/>
              <a:t>Figure 83: Population based survival of children, teenagers and young adults, aged 0-24 years diagnosed with germ cell tumours, trophoblastic tumours, and neoplasms of gonads in the UK between 1997 and 2016.</a:t>
            </a:r>
          </a:p>
        </p:txBody>
      </p:sp>
    </p:spTree>
    <p:extLst>
      <p:ext uri="{BB962C8B-B14F-4D97-AF65-F5344CB8AC3E}">
        <p14:creationId xmlns:p14="http://schemas.microsoft.com/office/powerpoint/2010/main" val="24516246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intracranial and intraspinal germ cell tumours in the UK between 1997 and 2016.  There are four curves, one each for diagnosis periods 1997 to 2001, 2002 to 2006, 2007 to 2011 and 2012 to 2016.  ">
            <a:extLst>
              <a:ext uri="{FF2B5EF4-FFF2-40B4-BE49-F238E27FC236}">
                <a16:creationId xmlns:a16="http://schemas.microsoft.com/office/drawing/2014/main" id="{81C6F3A4-BD0B-432D-9CA0-8D16D76EB3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408"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EBB56313-6299-44E9-A5AC-DF57F5FBEEC5}"/>
              </a:ext>
            </a:extLst>
          </p:cNvPr>
          <p:cNvSpPr>
            <a:spLocks noGrp="1"/>
          </p:cNvSpPr>
          <p:nvPr>
            <p:ph type="title"/>
          </p:nvPr>
        </p:nvSpPr>
        <p:spPr>
          <a:xfrm>
            <a:off x="561975" y="549274"/>
            <a:ext cx="8027988" cy="1007517"/>
          </a:xfrm>
        </p:spPr>
        <p:txBody>
          <a:bodyPr>
            <a:noAutofit/>
          </a:bodyPr>
          <a:lstStyle/>
          <a:p>
            <a:r>
              <a:rPr lang="en-GB" sz="2000" dirty="0"/>
              <a:t>Figure 84: Population based survival of children, teenagers and young adults, aged 0-24 years diagnosed with intracranial and intraspinal germ cell tumours in the UK between 1997 and 2016.</a:t>
            </a:r>
          </a:p>
        </p:txBody>
      </p:sp>
    </p:spTree>
    <p:extLst>
      <p:ext uri="{BB962C8B-B14F-4D97-AF65-F5344CB8AC3E}">
        <p14:creationId xmlns:p14="http://schemas.microsoft.com/office/powerpoint/2010/main" val="14661047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D270F5BE-FC34-4C7E-A726-6264BA45B432}"/>
              </a:ext>
            </a:extLst>
          </p:cNvPr>
          <p:cNvSpPr>
            <a:spLocks noGrp="1"/>
          </p:cNvSpPr>
          <p:nvPr>
            <p:ph type="title"/>
          </p:nvPr>
        </p:nvSpPr>
        <p:spPr>
          <a:xfrm>
            <a:off x="561975" y="549275"/>
            <a:ext cx="8027988" cy="647700"/>
          </a:xfrm>
        </p:spPr>
        <p:txBody>
          <a:bodyPr>
            <a:noAutofit/>
          </a:bodyPr>
          <a:lstStyle/>
          <a:p>
            <a:r>
              <a:rPr lang="en-GB" sz="2000" dirty="0"/>
              <a:t>Figure 85: Population based survival of children, teenagers and young adults, aged 0-24 years diagnosed with CNS germinoma in the UK between 1997 and 2016.</a:t>
            </a:r>
          </a:p>
        </p:txBody>
      </p:sp>
      <p:pic>
        <p:nvPicPr>
          <p:cNvPr id="9" name="Content Placeholder 8" descr="Chart shows survival curves for children, teenagers and young adults (aged 0 to 24 years) diagnosed with CNS germinoma in the UK between 1997 and 2016.  There are four curves, one each for diagnosis periods 1997 to 2001, 2002 to 2006, 2007 to 2011 and 2012 to 2016.  ">
            <a:extLst>
              <a:ext uri="{FF2B5EF4-FFF2-40B4-BE49-F238E27FC236}">
                <a16:creationId xmlns:a16="http://schemas.microsoft.com/office/drawing/2014/main" id="{3B4E7F06-3AA3-4EEE-99EE-C174FBF87C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419" y="1844824"/>
            <a:ext cx="8029575" cy="3878693"/>
          </a:xfrm>
        </p:spPr>
      </p:pic>
    </p:spTree>
    <p:extLst>
      <p:ext uri="{BB962C8B-B14F-4D97-AF65-F5344CB8AC3E}">
        <p14:creationId xmlns:p14="http://schemas.microsoft.com/office/powerpoint/2010/main" val="9533085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68989EDF-5AFF-485B-9261-D0A751FF156D}"/>
              </a:ext>
            </a:extLst>
          </p:cNvPr>
          <p:cNvSpPr>
            <a:spLocks noGrp="1"/>
          </p:cNvSpPr>
          <p:nvPr>
            <p:ph type="title"/>
          </p:nvPr>
        </p:nvSpPr>
        <p:spPr>
          <a:xfrm>
            <a:off x="561975" y="549274"/>
            <a:ext cx="8027988" cy="1079525"/>
          </a:xfrm>
        </p:spPr>
        <p:txBody>
          <a:bodyPr>
            <a:noAutofit/>
          </a:bodyPr>
          <a:lstStyle/>
          <a:p>
            <a:r>
              <a:rPr lang="en-GB" sz="2000" dirty="0"/>
              <a:t>Figure 86: Population based survival of children, teenagers and young adults, aged 0-24 years diagnosed with CNS non-germinoma germ cell in the UK between 1997 and 2016.</a:t>
            </a:r>
          </a:p>
        </p:txBody>
      </p:sp>
      <p:pic>
        <p:nvPicPr>
          <p:cNvPr id="9" name="Content Placeholder 8" descr="Chart shows survival curves for children, teenagers and young adults (aged 0 to 24 years) diagnosed with CNS non-germinoma germ cell tumours in the UK between 1997 and 2016.  There are two curves, one each for diagnosis periods 1997 to 2006 and 2007 to 2016.">
            <a:extLst>
              <a:ext uri="{FF2B5EF4-FFF2-40B4-BE49-F238E27FC236}">
                <a16:creationId xmlns:a16="http://schemas.microsoft.com/office/drawing/2014/main" id="{CBE6717D-1662-4836-98BC-58F6B6987F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2" y="1844824"/>
            <a:ext cx="8029575" cy="3878693"/>
          </a:xfrm>
        </p:spPr>
      </p:pic>
    </p:spTree>
    <p:extLst>
      <p:ext uri="{BB962C8B-B14F-4D97-AF65-F5344CB8AC3E}">
        <p14:creationId xmlns:p14="http://schemas.microsoft.com/office/powerpoint/2010/main" val="18474269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malignant extracranial and extragonadal germ cell tumours in the UK between 1997 and 2016.  There are four curves, one each for diagnosis periods 1997 to 2001, 2002 to 2006, 2007 to 2011 and 2012 to 2016.  ">
            <a:extLst>
              <a:ext uri="{FF2B5EF4-FFF2-40B4-BE49-F238E27FC236}">
                <a16:creationId xmlns:a16="http://schemas.microsoft.com/office/drawing/2014/main" id="{89D941EF-1DFB-4652-BA25-ADDC421530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1B3D607E-4FEF-4994-9068-42A516D591AC}"/>
              </a:ext>
            </a:extLst>
          </p:cNvPr>
          <p:cNvSpPr>
            <a:spLocks noGrp="1"/>
          </p:cNvSpPr>
          <p:nvPr>
            <p:ph type="title"/>
          </p:nvPr>
        </p:nvSpPr>
        <p:spPr>
          <a:xfrm>
            <a:off x="561975" y="549275"/>
            <a:ext cx="8027988" cy="647700"/>
          </a:xfrm>
        </p:spPr>
        <p:txBody>
          <a:bodyPr>
            <a:noAutofit/>
          </a:bodyPr>
          <a:lstStyle/>
          <a:p>
            <a:r>
              <a:rPr lang="en-GB" sz="2000" dirty="0"/>
              <a:t>Figure 87: Population based survival of children, teenagers and young adults, aged 0-24 years diagnosed with malignant extracranial and extragonadal germ cell tumours in the UK between 1997 and 2016.</a:t>
            </a:r>
          </a:p>
        </p:txBody>
      </p:sp>
    </p:spTree>
    <p:extLst>
      <p:ext uri="{BB962C8B-B14F-4D97-AF65-F5344CB8AC3E}">
        <p14:creationId xmlns:p14="http://schemas.microsoft.com/office/powerpoint/2010/main" val="42705872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malignant gonadal germ cell tumours in the UK between 1997 and 2016.  There are four curves, one each for diagnosis periods 1997 to 2001, 2002 to 2006, 2007 to 2011 and 2012 to 2016.  ">
            <a:extLst>
              <a:ext uri="{FF2B5EF4-FFF2-40B4-BE49-F238E27FC236}">
                <a16:creationId xmlns:a16="http://schemas.microsoft.com/office/drawing/2014/main" id="{F9425EE2-E257-4F40-846D-23C87CD065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723"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FD7DA8FD-1DD8-4630-8F06-EEE8F5A62087}"/>
              </a:ext>
            </a:extLst>
          </p:cNvPr>
          <p:cNvSpPr>
            <a:spLocks noGrp="1"/>
          </p:cNvSpPr>
          <p:nvPr>
            <p:ph type="title"/>
          </p:nvPr>
        </p:nvSpPr>
        <p:spPr>
          <a:xfrm>
            <a:off x="561975" y="549275"/>
            <a:ext cx="8027988" cy="647700"/>
          </a:xfrm>
        </p:spPr>
        <p:txBody>
          <a:bodyPr>
            <a:noAutofit/>
          </a:bodyPr>
          <a:lstStyle/>
          <a:p>
            <a:r>
              <a:rPr lang="en-GB" sz="2000" dirty="0"/>
              <a:t>Figure 88: Population based survival of children, teenagers and young adults, aged 0-24 years diagnosed with malignant gonadal germ cell tumours in the UK between 1997 and 2016.</a:t>
            </a:r>
          </a:p>
        </p:txBody>
      </p:sp>
    </p:spTree>
    <p:extLst>
      <p:ext uri="{BB962C8B-B14F-4D97-AF65-F5344CB8AC3E}">
        <p14:creationId xmlns:p14="http://schemas.microsoft.com/office/powerpoint/2010/main" val="311438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chronic myeloid leukaemia in the UK between 1997 and 2016.  There are four curves, one each for diagnosis periods 1997 to 2001, 2002 to 2006, 2007 to 2011 and 2012 to 2016.  ">
            <a:extLst>
              <a:ext uri="{FF2B5EF4-FFF2-40B4-BE49-F238E27FC236}">
                <a16:creationId xmlns:a16="http://schemas.microsoft.com/office/drawing/2014/main" id="{58A896D0-E7CE-4536-9A7A-9CCE300433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2"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C5E721B0-101D-4426-AD33-898DEB5924AA}"/>
              </a:ext>
            </a:extLst>
          </p:cNvPr>
          <p:cNvSpPr>
            <a:spLocks noGrp="1"/>
          </p:cNvSpPr>
          <p:nvPr>
            <p:ph type="title"/>
          </p:nvPr>
        </p:nvSpPr>
        <p:spPr>
          <a:xfrm>
            <a:off x="561975" y="549274"/>
            <a:ext cx="8027988" cy="1007517"/>
          </a:xfrm>
        </p:spPr>
        <p:txBody>
          <a:bodyPr>
            <a:noAutofit/>
          </a:bodyPr>
          <a:lstStyle/>
          <a:p>
            <a:r>
              <a:rPr lang="en-GB" sz="2000" dirty="0"/>
              <a:t>Figure 8: Population based survival of children, teenagers and young adults, aged 0-24 years diagnosed with chronic myeloid leukaemia in the UK between 1997 and 2016.</a:t>
            </a:r>
          </a:p>
        </p:txBody>
      </p:sp>
    </p:spTree>
    <p:extLst>
      <p:ext uri="{BB962C8B-B14F-4D97-AF65-F5344CB8AC3E}">
        <p14:creationId xmlns:p14="http://schemas.microsoft.com/office/powerpoint/2010/main" val="18161822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gonadal carcinomas in the UK between 1997 and 2016.  There are four curves, one each for diagnosis periods 1997 to 2001, 2002 to 2006, 2007 to 2011 and 2012 to 2016.  ">
            <a:extLst>
              <a:ext uri="{FF2B5EF4-FFF2-40B4-BE49-F238E27FC236}">
                <a16:creationId xmlns:a16="http://schemas.microsoft.com/office/drawing/2014/main" id="{A1B1A254-BA10-47B1-B7E8-B0C0044C28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41889EBE-EF48-4EDA-8D54-7264C6E6A205}"/>
              </a:ext>
            </a:extLst>
          </p:cNvPr>
          <p:cNvSpPr>
            <a:spLocks noGrp="1"/>
          </p:cNvSpPr>
          <p:nvPr>
            <p:ph type="title"/>
          </p:nvPr>
        </p:nvSpPr>
        <p:spPr>
          <a:xfrm>
            <a:off x="561975" y="549275"/>
            <a:ext cx="8027988" cy="647700"/>
          </a:xfrm>
        </p:spPr>
        <p:txBody>
          <a:bodyPr>
            <a:noAutofit/>
          </a:bodyPr>
          <a:lstStyle/>
          <a:p>
            <a:r>
              <a:rPr lang="en-GB" sz="2000" dirty="0"/>
              <a:t>Figure 89: Population based survival of children, teenagers and young adults, aged 0-24 years diagnosed with gonadal carcinomas in the UK between 1997 and 2016.</a:t>
            </a:r>
          </a:p>
        </p:txBody>
      </p:sp>
    </p:spTree>
    <p:extLst>
      <p:ext uri="{BB962C8B-B14F-4D97-AF65-F5344CB8AC3E}">
        <p14:creationId xmlns:p14="http://schemas.microsoft.com/office/powerpoint/2010/main" val="17540628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other and unspecified malignant gonadal tumours in the UK between 1997 and 2016.  There are two curves, one each for diagnosis periods 1997 to 2006 and 2007 to 2016.">
            <a:extLst>
              <a:ext uri="{FF2B5EF4-FFF2-40B4-BE49-F238E27FC236}">
                <a16:creationId xmlns:a16="http://schemas.microsoft.com/office/drawing/2014/main" id="{48DE107A-B976-4001-8364-815BC0B660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7601EB6F-7FB9-4BC2-B5BA-80635B3ED8F8}"/>
              </a:ext>
            </a:extLst>
          </p:cNvPr>
          <p:cNvSpPr>
            <a:spLocks noGrp="1"/>
          </p:cNvSpPr>
          <p:nvPr>
            <p:ph type="title"/>
          </p:nvPr>
        </p:nvSpPr>
        <p:spPr>
          <a:xfrm>
            <a:off x="561975" y="549275"/>
            <a:ext cx="8027988" cy="647700"/>
          </a:xfrm>
        </p:spPr>
        <p:txBody>
          <a:bodyPr>
            <a:noAutofit/>
          </a:bodyPr>
          <a:lstStyle/>
          <a:p>
            <a:r>
              <a:rPr lang="en-GB" sz="2000" dirty="0"/>
              <a:t>Figure 90: Population based survival of children, teenagers and young adults, aged 0-24 years diagnosed with other and unspecified malignant gonadal tumours in the UK between 1997 and 2016.</a:t>
            </a:r>
          </a:p>
        </p:txBody>
      </p:sp>
    </p:spTree>
    <p:extLst>
      <p:ext uri="{BB962C8B-B14F-4D97-AF65-F5344CB8AC3E}">
        <p14:creationId xmlns:p14="http://schemas.microsoft.com/office/powerpoint/2010/main" val="21960720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other malignant epithelial neoplasms and malignant melanomas in the UK between 1997 and 2016.  There are four curves, one each for diagnosis periods 1997 to 2001, 2002 to 2006, 2007 to 2011 and 2012 to 2016.  ">
            <a:extLst>
              <a:ext uri="{FF2B5EF4-FFF2-40B4-BE49-F238E27FC236}">
                <a16:creationId xmlns:a16="http://schemas.microsoft.com/office/drawing/2014/main" id="{09A7F0F8-8C9B-4E01-9060-AA67423BBD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2" y="1844824"/>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732D42EA-2F05-4930-B434-744E3415AAD8}"/>
              </a:ext>
            </a:extLst>
          </p:cNvPr>
          <p:cNvSpPr>
            <a:spLocks noGrp="1"/>
          </p:cNvSpPr>
          <p:nvPr>
            <p:ph type="title"/>
          </p:nvPr>
        </p:nvSpPr>
        <p:spPr>
          <a:xfrm>
            <a:off x="561975" y="549275"/>
            <a:ext cx="8027988" cy="647700"/>
          </a:xfrm>
        </p:spPr>
        <p:txBody>
          <a:bodyPr>
            <a:noAutofit/>
          </a:bodyPr>
          <a:lstStyle/>
          <a:p>
            <a:r>
              <a:rPr lang="en-GB" sz="2000" dirty="0"/>
              <a:t>Figure 91: Population based survival of children, teenagers and young adults, aged 0-24 years diagnosed with other malignant epithelial neoplasms and malignant melanomas in the UK between 1997 and 2016.</a:t>
            </a:r>
          </a:p>
        </p:txBody>
      </p:sp>
    </p:spTree>
    <p:extLst>
      <p:ext uri="{BB962C8B-B14F-4D97-AF65-F5344CB8AC3E}">
        <p14:creationId xmlns:p14="http://schemas.microsoft.com/office/powerpoint/2010/main" val="8839100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adrenocortical carcinomas in the UK between 1997 and 2016. There is one curve for the diagnosis period 1997 to 2016.">
            <a:extLst>
              <a:ext uri="{FF2B5EF4-FFF2-40B4-BE49-F238E27FC236}">
                <a16:creationId xmlns:a16="http://schemas.microsoft.com/office/drawing/2014/main" id="{8B6CFB85-42FB-4DA5-8580-D6429D8D35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77281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650079B7-0316-49E2-9DF6-F59660ED6D4A}"/>
              </a:ext>
            </a:extLst>
          </p:cNvPr>
          <p:cNvSpPr>
            <a:spLocks noGrp="1"/>
          </p:cNvSpPr>
          <p:nvPr>
            <p:ph type="title"/>
          </p:nvPr>
        </p:nvSpPr>
        <p:spPr>
          <a:xfrm>
            <a:off x="561975" y="549275"/>
            <a:ext cx="8027988" cy="647700"/>
          </a:xfrm>
        </p:spPr>
        <p:txBody>
          <a:bodyPr>
            <a:noAutofit/>
          </a:bodyPr>
          <a:lstStyle/>
          <a:p>
            <a:r>
              <a:rPr lang="en-GB" sz="2000" dirty="0"/>
              <a:t>Figure 92: Population based survival of children, teenagers and young adults, aged 0-24 years diagnosed with adrenocortical carcinomas in the UK between 1997 and 2016.</a:t>
            </a:r>
          </a:p>
        </p:txBody>
      </p:sp>
    </p:spTree>
    <p:extLst>
      <p:ext uri="{BB962C8B-B14F-4D97-AF65-F5344CB8AC3E}">
        <p14:creationId xmlns:p14="http://schemas.microsoft.com/office/powerpoint/2010/main" val="24259526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C01E8BF4-4D1F-41D5-89FD-008837AB12B4}"/>
              </a:ext>
            </a:extLst>
          </p:cNvPr>
          <p:cNvSpPr>
            <a:spLocks noGrp="1"/>
          </p:cNvSpPr>
          <p:nvPr>
            <p:ph type="title"/>
          </p:nvPr>
        </p:nvSpPr>
        <p:spPr>
          <a:xfrm>
            <a:off x="561975" y="549275"/>
            <a:ext cx="8027988" cy="647700"/>
          </a:xfrm>
        </p:spPr>
        <p:txBody>
          <a:bodyPr>
            <a:noAutofit/>
          </a:bodyPr>
          <a:lstStyle/>
          <a:p>
            <a:r>
              <a:rPr lang="en-GB" sz="2000" dirty="0"/>
              <a:t>Figure 93: Population based survival of children, teenagers and young adults, aged 0-24 years diagnosed with carcinomas of bladder in the UK between 1997 and 2016.</a:t>
            </a:r>
          </a:p>
        </p:txBody>
      </p:sp>
      <p:pic>
        <p:nvPicPr>
          <p:cNvPr id="9" name="Content Placeholder 8" descr="Chart shows survival curves for children, teenagers and young adults (aged 0 to 24 years) diagnosed with carcinomas of bladder in the UK between 1997 and 2016. There is one curve for the diagnosis period 1997 to 2016.">
            <a:extLst>
              <a:ext uri="{FF2B5EF4-FFF2-40B4-BE49-F238E27FC236}">
                <a16:creationId xmlns:a16="http://schemas.microsoft.com/office/drawing/2014/main" id="{31E27002-67FF-49BB-9817-483CD4BCD3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2" y="1854563"/>
            <a:ext cx="8029575" cy="3878693"/>
          </a:xfrm>
        </p:spPr>
      </p:pic>
    </p:spTree>
    <p:extLst>
      <p:ext uri="{BB962C8B-B14F-4D97-AF65-F5344CB8AC3E}">
        <p14:creationId xmlns:p14="http://schemas.microsoft.com/office/powerpoint/2010/main" val="42001713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B9C73F81-F554-4732-B2F1-11EE498D41B4}"/>
              </a:ext>
            </a:extLst>
          </p:cNvPr>
          <p:cNvSpPr>
            <a:spLocks noGrp="1"/>
          </p:cNvSpPr>
          <p:nvPr>
            <p:ph type="title"/>
          </p:nvPr>
        </p:nvSpPr>
        <p:spPr>
          <a:xfrm>
            <a:off x="561975" y="549275"/>
            <a:ext cx="8027988" cy="647700"/>
          </a:xfrm>
        </p:spPr>
        <p:txBody>
          <a:bodyPr>
            <a:noAutofit/>
          </a:bodyPr>
          <a:lstStyle/>
          <a:p>
            <a:r>
              <a:rPr lang="en-GB" sz="2000" dirty="0"/>
              <a:t>Figure 94: Population based survival of children, teenagers and young adults, aged 0-24 years diagnosed with carcinomas of breast in the UK between 1997 and 2016.</a:t>
            </a:r>
          </a:p>
        </p:txBody>
      </p:sp>
      <p:pic>
        <p:nvPicPr>
          <p:cNvPr id="9" name="Content Placeholder 8" descr="Chart shows survival curves for children, teenagers and young adults (aged 0 to 24 years) diagnosed with carcinomas of breast in the UK between 1997 and 2016.  There are four curves, one each for diagnosis periods 1997 to 2001, 2002 to 2006, 2007 to 2011 and 2012 to 2016.  ">
            <a:extLst>
              <a:ext uri="{FF2B5EF4-FFF2-40B4-BE49-F238E27FC236}">
                <a16:creationId xmlns:a16="http://schemas.microsoft.com/office/drawing/2014/main" id="{63ED0132-2C4D-40B2-AC75-7A070CAB0C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Tree>
    <p:extLst>
      <p:ext uri="{BB962C8B-B14F-4D97-AF65-F5344CB8AC3E}">
        <p14:creationId xmlns:p14="http://schemas.microsoft.com/office/powerpoint/2010/main" val="17000240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AF153C36-E34E-4BAB-93F4-73F4D7DA4531}"/>
              </a:ext>
            </a:extLst>
          </p:cNvPr>
          <p:cNvSpPr>
            <a:spLocks noGrp="1"/>
          </p:cNvSpPr>
          <p:nvPr>
            <p:ph type="title"/>
          </p:nvPr>
        </p:nvSpPr>
        <p:spPr>
          <a:xfrm>
            <a:off x="561975" y="549275"/>
            <a:ext cx="8027988" cy="647700"/>
          </a:xfrm>
        </p:spPr>
        <p:txBody>
          <a:bodyPr>
            <a:noAutofit/>
          </a:bodyPr>
          <a:lstStyle/>
          <a:p>
            <a:r>
              <a:rPr lang="en-GB" sz="2000" dirty="0"/>
              <a:t>Figure 95: Population based survival of children, teenagers and young adults, aged 0-24 years diagnosed with carcinomas of cervix uteri in the UK between 1997 and 2016.</a:t>
            </a:r>
          </a:p>
        </p:txBody>
      </p:sp>
      <p:pic>
        <p:nvPicPr>
          <p:cNvPr id="3" name="Content Placeholder 2" descr="Chart shows survival curves for children, teenagers and young adults (aged 0 to 24 years) diagnosed carcinomas of cervix uteri in the UK between 1997 and 2016.  There are four curves, one each for diagnosis periods 1997 to 2001, 2002 to 2006, 2007 to 2011 and 2012 to 2016.  ">
            <a:extLst>
              <a:ext uri="{FF2B5EF4-FFF2-40B4-BE49-F238E27FC236}">
                <a16:creationId xmlns:a16="http://schemas.microsoft.com/office/drawing/2014/main" id="{7507B79E-4B35-4DB9-A7F5-9FA2DC62EF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44824"/>
            <a:ext cx="8029575" cy="3878693"/>
          </a:xfrm>
        </p:spPr>
      </p:pic>
    </p:spTree>
    <p:extLst>
      <p:ext uri="{BB962C8B-B14F-4D97-AF65-F5344CB8AC3E}">
        <p14:creationId xmlns:p14="http://schemas.microsoft.com/office/powerpoint/2010/main" val="28548236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F4167441-DA08-4D21-BCBD-6666E72428F9}"/>
              </a:ext>
            </a:extLst>
          </p:cNvPr>
          <p:cNvSpPr>
            <a:spLocks noGrp="1"/>
          </p:cNvSpPr>
          <p:nvPr>
            <p:ph type="title"/>
          </p:nvPr>
        </p:nvSpPr>
        <p:spPr>
          <a:xfrm>
            <a:off x="561975" y="549275"/>
            <a:ext cx="8027988" cy="647700"/>
          </a:xfrm>
        </p:spPr>
        <p:txBody>
          <a:bodyPr>
            <a:noAutofit/>
          </a:bodyPr>
          <a:lstStyle/>
          <a:p>
            <a:r>
              <a:rPr lang="en-GB" sz="2000" dirty="0"/>
              <a:t>Figure 96: Population based survival of children, teenagers and young adults, aged 0-24 years diagnosed with colorectal carcinoma (excluding appendix) in the UK between 1997 and 2016.</a:t>
            </a:r>
          </a:p>
        </p:txBody>
      </p:sp>
      <p:pic>
        <p:nvPicPr>
          <p:cNvPr id="3" name="Content Placeholder 2" descr="Chart shows survival curves for children, teenagers and young adults (aged 0 to 24 years) diagnosed with colorectal carcinoma (excluding appendix) in the UK between 1997 and 2016.  There are four curves, one each for diagnosis periods 1997 to 2001, 2002 to 2006, 2007 to 2011 and 2012 to 2016.  ">
            <a:extLst>
              <a:ext uri="{FF2B5EF4-FFF2-40B4-BE49-F238E27FC236}">
                <a16:creationId xmlns:a16="http://schemas.microsoft.com/office/drawing/2014/main" id="{F787E151-590B-46A6-96CE-4D9B194E55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7001" y="1844824"/>
            <a:ext cx="8029575" cy="3878693"/>
          </a:xfrm>
        </p:spPr>
      </p:pic>
    </p:spTree>
    <p:extLst>
      <p:ext uri="{BB962C8B-B14F-4D97-AF65-F5344CB8AC3E}">
        <p14:creationId xmlns:p14="http://schemas.microsoft.com/office/powerpoint/2010/main" val="19656433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malignant melanoma in the UK between 1997 and 2016.  There are four curves, one each for diagnosis periods 1997 to 2001, 2002 to 2006, 2007 to 2011 and 2012 to 2016.  ">
            <a:extLst>
              <a:ext uri="{FF2B5EF4-FFF2-40B4-BE49-F238E27FC236}">
                <a16:creationId xmlns:a16="http://schemas.microsoft.com/office/drawing/2014/main" id="{886C3D98-6351-45AC-BE60-C52F2C3B4A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38942421-4369-482E-A229-1E72F912C3F8}"/>
              </a:ext>
            </a:extLst>
          </p:cNvPr>
          <p:cNvSpPr>
            <a:spLocks noGrp="1"/>
          </p:cNvSpPr>
          <p:nvPr>
            <p:ph type="title"/>
          </p:nvPr>
        </p:nvSpPr>
        <p:spPr>
          <a:xfrm>
            <a:off x="561975" y="549275"/>
            <a:ext cx="8027988" cy="647700"/>
          </a:xfrm>
        </p:spPr>
        <p:txBody>
          <a:bodyPr>
            <a:noAutofit/>
          </a:bodyPr>
          <a:lstStyle/>
          <a:p>
            <a:r>
              <a:rPr lang="en-GB" sz="2000" dirty="0"/>
              <a:t>Figure 97: Population based survival of children, teenagers and young adults, aged 0-24 years diagnosed with malignant melanomas in the UK between 1997 and 2016.</a:t>
            </a:r>
          </a:p>
        </p:txBody>
      </p:sp>
    </p:spTree>
    <p:extLst>
      <p:ext uri="{BB962C8B-B14F-4D97-AF65-F5344CB8AC3E}">
        <p14:creationId xmlns:p14="http://schemas.microsoft.com/office/powerpoint/2010/main" val="5699882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shows survival curves for children, teenagers and young adults (aged 0 to 24 years) diagnosed with nasopharyngeal carcinoma in the UK between 1997 and 2016.  There are four curves, one each for diagnosis periods 1997 to 2001, 2002 to 2006, 2007 to 2011 and 2012 to 2016.   ">
            <a:extLst>
              <a:ext uri="{FF2B5EF4-FFF2-40B4-BE49-F238E27FC236}">
                <a16:creationId xmlns:a16="http://schemas.microsoft.com/office/drawing/2014/main" id="{B464CCC3-D3BE-404C-84ED-080A216344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sp>
        <p:nvSpPr>
          <p:cNvPr id="6" name="Title 1">
            <a:extLst>
              <a:ext uri="{FF2B5EF4-FFF2-40B4-BE49-F238E27FC236}">
                <a16:creationId xmlns:a16="http://schemas.microsoft.com/office/drawing/2014/main" id="{5009B6E5-7394-401C-9FE9-CEFC8073FB2F}"/>
              </a:ext>
            </a:extLst>
          </p:cNvPr>
          <p:cNvSpPr>
            <a:spLocks noGrp="1"/>
          </p:cNvSpPr>
          <p:nvPr>
            <p:ph type="title"/>
          </p:nvPr>
        </p:nvSpPr>
        <p:spPr>
          <a:xfrm>
            <a:off x="561975" y="549275"/>
            <a:ext cx="8027988" cy="647700"/>
          </a:xfrm>
        </p:spPr>
        <p:txBody>
          <a:bodyPr>
            <a:noAutofit/>
          </a:bodyPr>
          <a:lstStyle/>
          <a:p>
            <a:r>
              <a:rPr lang="en-GB" sz="2000" dirty="0"/>
              <a:t>Figure 98: Population based survival of children, teenagers and young adults, aged 0-24 years diagnosed with nasopharyngeal carcinomas in the UK between 1997 and 2016.</a:t>
            </a:r>
          </a:p>
        </p:txBody>
      </p:sp>
    </p:spTree>
    <p:extLst>
      <p:ext uri="{BB962C8B-B14F-4D97-AF65-F5344CB8AC3E}">
        <p14:creationId xmlns:p14="http://schemas.microsoft.com/office/powerpoint/2010/main" val="1003277448"/>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8" ma:contentTypeDescription="Create a new document." ma:contentTypeScope="" ma:versionID="52423a80864e31395eb56070ce0039dc">
  <xsd:schema xmlns:xsd="http://www.w3.org/2001/XMLSchema" xmlns:xs="http://www.w3.org/2001/XMLSchema" xmlns:p="http://schemas.microsoft.com/office/2006/metadata/properties" xmlns:ns1="http://schemas.microsoft.com/sharepoint/v3" targetNamespace="http://schemas.microsoft.com/office/2006/metadata/properties" ma:root="true" ma:fieldsID="5248a340790c531f5f28813cd99774a1"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Publishing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PublishingContact" ma:index="12" nillable="true" ma:displayName="Contact" ma:hidden="true"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ublishingContact xmlns="http://schemas.microsoft.com/sharepoint/v3">
      <UserInfo>
        <DisplayName/>
        <AccountId xsi:nil="true"/>
        <AccountType/>
      </UserInfo>
    </PublishingContac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971BF1-60A6-4338-A226-CFD964034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AA3BD5-90C3-4BC2-94B6-F5B6FAEAFEE3}">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9A860C3-64E6-4D2A-94B1-6B6AC446E3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1988</TotalTime>
  <Words>8864</Words>
  <Application>Microsoft Office PowerPoint</Application>
  <PresentationFormat>On-screen Show (4:3)</PresentationFormat>
  <Paragraphs>451</Paragraphs>
  <Slides>113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113</vt:i4>
      </vt:variant>
    </vt:vector>
  </HeadingPairs>
  <TitlesOfParts>
    <vt:vector size="116" baseType="lpstr">
      <vt:lpstr>Arial</vt:lpstr>
      <vt:lpstr>Calibri</vt:lpstr>
      <vt:lpstr>Office Theme</vt:lpstr>
      <vt:lpstr>Appendix C:  UK Children, teenagers and young adults cancer statistics report 2021</vt:lpstr>
      <vt:lpstr>Figure 1: Population based survival of children, teenagers and young adults, aged 0-24 years diagnosed with cancer in the UK between 1997 and 2016.</vt:lpstr>
      <vt:lpstr>Figure 2: Population based survival of children, teenagers and young adults, aged 0-24 years diagnosed with leukaemias, myeloproliferative disease, and myelodysplastic diseases in the UK between 1997 and 2016.</vt:lpstr>
      <vt:lpstr>Figure 3: Population based survival of children, teenagers and young adults, aged 0-24 years diagnosed with lymphoid leukaemias in the UK between 1997 and 2016.</vt:lpstr>
      <vt:lpstr>Figure 4: Population based survival of children, teenagers and young adults, aged 0-24 years diagnosed with precursor cell leukaemias in the UK between 1997 and 2016.</vt:lpstr>
      <vt:lpstr>Figure 5: Population based survival of children, teenagers and young adults, aged 0-24 years diagnosed with mature B-cell leukaeimas in the UK between 1997 and 2016.</vt:lpstr>
      <vt:lpstr>Figure 6: Population based survival of children, teenagers and young adults, aged 0-24 years diagnosed with acute myeloid leukaemias in the UK between 1997 and 2016.</vt:lpstr>
      <vt:lpstr>Figure 7: Population based survival of children, teenagers and young adults, aged 0-24 years diagnosed with chronic myeloproliferative diseases in the UK between 1997 and 2016.</vt:lpstr>
      <vt:lpstr>Figure 8: Population based survival of children, teenagers and young adults, aged 0-24 years diagnosed with chronic myeloid leukaemia in the UK between 1997 and 2016.</vt:lpstr>
      <vt:lpstr>Figure 9: Population based survival of children, teenagers and young adults, aged 0-24 years diagnosed with other chronic myeloproliferative diseases in the UK between 1997 and 2016.</vt:lpstr>
      <vt:lpstr>Figure 10: Population based survival of children, teenagers and young adults, aged 0-24 years diagnosed with myelodysplastic syndrome and other myeloproliferative diseases in the UK between 1997 and 2016.</vt:lpstr>
      <vt:lpstr>Figure 11: Population based survival of children, teenagers and young adults, aged 0-24 years diagnosed with Juvenile myelomonocytic and chronic myelomonocytic leukaemia in the UK between 1997 and 2016.</vt:lpstr>
      <vt:lpstr>Figure 12: Population based survival of children, teenagers and young adults, aged 0-24 years diagnosed with myelodysplastic syndrome in the UK between 1997 and 2016.</vt:lpstr>
      <vt:lpstr>Figure 13: Population based survival of children, teenagers and young adults, aged 0-24 years diagnosed with unspecified and other specified leukaemias in the UK between 1997 and 2016.</vt:lpstr>
      <vt:lpstr>Figure  14: Population based survival of children, teenagers and young adults, aged 0-24 years diagnosed with lymphomas and reticuloendothelial neoplasms in the UK between 1997 and 2016.</vt:lpstr>
      <vt:lpstr>Figure 15: Population based survival of children, teenagers and young adults, aged 0-24 years diagnosed with Hodgkin lymphoma in the UK between 1997 and 2016.</vt:lpstr>
      <vt:lpstr>Figure 16: Population based survival of children, teenagers and young adults, aged 0-24 years diagnosed with Non-Hodgkin lymphomas (incl. Burkitt lymphoma) in the UK between 1997 and 2016.</vt:lpstr>
      <vt:lpstr>Figure 17: Population based survival of children, teenagers and young adults, aged 0-24 years diagnosed with precursor cell lymphomas in the UK between 1997 and 2016.</vt:lpstr>
      <vt:lpstr>Figure 18: Population based survival of children, teenagers and young adults, aged 0-24 years diagnosed with mature B-cell lymphomas (excl. Burkitt lymphoma) in the UK between 1997 and 2016.</vt:lpstr>
      <vt:lpstr>Figure 19: Population based survival of children, teenagers and young adults, aged 0-24 years diagnosed with Mature T-cell and NK-cell lymphomas in the UK between 1997 and 2016.</vt:lpstr>
      <vt:lpstr>Figure 20: Population based survival of children, teenagers and young adults, aged 0-24 years diagnosed with Non-Hodgkin lymphomas, NOS in the UK between 1997 and 2016.</vt:lpstr>
      <vt:lpstr>Figure 21: Population based survival of children, teenagers and young adults, aged 0-24 years diagnosed with Burkitt lymphoma in the UK between 1997 and 2016.</vt:lpstr>
      <vt:lpstr>Figure 22: Population based survival of children, teenagers and young adults, aged 0-24 years diagnosed with miscellaneous lymphoreticular neoplasms in the UK between 1997 and 2016.</vt:lpstr>
      <vt:lpstr>Figure 23: Population based survival of children, teenagers and young adults, aged 0-24 years diagnosed with unspecified lymphomas in the UK between 1997 and 2016.</vt:lpstr>
      <vt:lpstr>Figure 24: Population based survival of children, teenagers and young adults, aged 0-24 years diagnosed CNS and miscellaneous intracranial and intraspinal neoplasms in the UK between 1997 and 2016.</vt:lpstr>
      <vt:lpstr>Figure 25: Population based survival of children, teenagers and young adults, aged 0-24 years diagnosed with ependymomas and choroid plexus tumour in the UK between 1997 and 2016.</vt:lpstr>
      <vt:lpstr>Figure 26: Population based survival of children, teenagers and young adults, aged 0-24 years diagnosed with ependymomas in the UK between 1997 and 2016.</vt:lpstr>
      <vt:lpstr>Figure 27: Population based survival of children, teenagers and young adults, aged 0-24 years diagnosed with choroid plexus carcinoma in the UK between 1997 and 2016.</vt:lpstr>
      <vt:lpstr>Figure 28: Population based survival of children, teenagers and young adults, aged 0-24 years diagnosed with choroid plexus papilloma in the UK between 1997 and 2016.</vt:lpstr>
      <vt:lpstr>Figure 29: Population based survival of children, teenagers and young adults, aged 0-24 years diagnosed with astrocytomas in the UK between 1997 and 2016.</vt:lpstr>
      <vt:lpstr>Figure 30: Population based survival of children, teenagers and young adults, aged 0-24 years diagnosed with pilocytic astocytoma in the UK between 1997 and 2016.</vt:lpstr>
      <vt:lpstr>Figure 31: Population based survival of children, teenagers and young adults, aged 0-24 years diagnosed with other astrocytomas in the UK between 1997 and 2016.</vt:lpstr>
      <vt:lpstr>Figure 32: Population based survival of children, teenagers and young adults, aged 0-24 years diagnosed with intracranial and intraspinal embryonal tumours in the UK between 1997 and 2016.</vt:lpstr>
      <vt:lpstr>Figure 33: Population based survival of children, teenagers and young adults, aged 0-24 years diagnosed with medulloblastoma in the UK between 1997 and 2016.</vt:lpstr>
      <vt:lpstr>Figure 34: Population based survival of children, teenagers and young adults, aged 0-24 years diagnosed with CNS embryonal tumours, NOS in the UK between 1997 and 2016.</vt:lpstr>
      <vt:lpstr>Figure 35: Population based survival of children, teenagers and young adults, aged 0-24 years diagnosed with atypical teratoid/rhabdoid tumours in the UK between 1997 and 2016.</vt:lpstr>
      <vt:lpstr>Figure 36: Population based survival of children, teenagers and young adults, aged 0-24 years diagnosed with other gliomas in the UK between 1997 and 2016.</vt:lpstr>
      <vt:lpstr>Figure 37: Population based survival of children, teenagers and young adults, aged 0-24 years diagnosed with oligodendrogliomas in the UK between 1997 and 2016.</vt:lpstr>
      <vt:lpstr>Figure 38: Population based survival of children, teenagers and young adults, aged 0-24 years diagnosed with mixed and unspecified gliomas in the UK between 1997 and 2016.</vt:lpstr>
      <vt:lpstr>Figure 39: Population based survival of children, teenagers and young adults, aged 0-24 years diagnosed with neuroepithelial glial tumours of uncertain origin in the UK between 1997 and 2016.</vt:lpstr>
      <vt:lpstr>Figure 40: Population based survival of children, teenagers and young adults, aged 0-24 years diagnosed with other specified intracranial and intraspinal neoplasms in the UK between 1997 and 2016.</vt:lpstr>
      <vt:lpstr>Figure 41: Population based survival of children, teenagers and young adults, aged 0-24 years diagnosed with pituitary adenomas and carcinomas in the UK between 1997 and 2016.</vt:lpstr>
      <vt:lpstr>Figure 42: Population based survival of children, teenagers and young adults, aged 0-24 years diagnosed with tumours of the sellar region (craniopharyngiomas) in the UK between 1997 and 2016.</vt:lpstr>
      <vt:lpstr>Figure 43: Population based survival of children, teenagers and young adults, aged 0-24 years diagnosed with pineal parenchymal tumours in the UK between 1997 and 2016.</vt:lpstr>
      <vt:lpstr>Figure 44: Population based survival of children, teenagers and young adults, aged 0-24 years diagnosed with neuronal and mixed neuronal glial tumours in the UK between 1997 and 2016.</vt:lpstr>
      <vt:lpstr>Figure 45: Population based survival of children, teenagers and young adults, aged 0-24 years diagnosed with meningiomas in the UK between 1997 and 2016.</vt:lpstr>
      <vt:lpstr>Figure 46: Population based survival of children, teenagers and young adults, aged 0-24 years diagnosed with unspecified intracranial and intraspinal neoplasms in the UK between 1997 and 2016.</vt:lpstr>
      <vt:lpstr>Figure 47: Population based survival of children, teenagers and young adults, aged 0-24 years diagnosed with brain stem gliomas in the UK between 1997 and 2016.</vt:lpstr>
      <vt:lpstr>Figure 48: Population based survival of children, teenagers and young adults, aged 0-24 years diagnosed with optic glioma tumours in the UK between 1997 and 2016.</vt:lpstr>
      <vt:lpstr>Figure 49: Population based survival of children, teenagers and young adults, aged 0-24 years diagnosed with neuroblastoma and other peripheral nervous cell tumours in the UK between 1997 and 2016.</vt:lpstr>
      <vt:lpstr>Figure 50: Population based survival of children, teenagers and young adults, aged 0-24 years diagnosed with neuroblastoma and ganglioneuroblastoma in the UK between 1997 and 2016.</vt:lpstr>
      <vt:lpstr>Figure 51: Population based survival of children, teenagers and young adults, aged 0-24 years diagnosed with other peripheral nervous cell tumours in the UK between 1997 and 2016.</vt:lpstr>
      <vt:lpstr>Figure 52: Population based survival of children, teenagers and young adults, aged 0-24 years diagnosed with retinoblastoma in the UK between 1997 and 2016.</vt:lpstr>
      <vt:lpstr>Figure 53: Population based survival of children, teenagers and young adults, aged 0-24 years diagnosed with renal tumours in the UK between 1997 and 2016.</vt:lpstr>
      <vt:lpstr>Figure 54: Population based survival of children, teenagers and young adults, aged 0-24 years diagnosed with nephroblastoma and other nonepithelial renal tumours in the UK between 1997 and 2016.</vt:lpstr>
      <vt:lpstr>Figure 55: Population based survival of children, teenagers and young adults, aged 0-24 years diagnosed with nephroblastoma (Wilms tumour) in the UK between 1997 and 2016.</vt:lpstr>
      <vt:lpstr>Figure 56: Population based survival of children, teenagers and young adults, aged 0-24 years diagnosed with rhabdoid renal tumours in the UK between 1997 and 2016.</vt:lpstr>
      <vt:lpstr>Figure 57: Population based survival of children, teenagers and young adults, aged 0-24 years diagnosed with kidney sarcomas in the UK between 1997 and 2016.</vt:lpstr>
      <vt:lpstr>Figure 58: Population based survival of children, teenagers and young adults, aged 0-24 years diagnosed with renal carcinomas in the UK between 1997 and 2016.</vt:lpstr>
      <vt:lpstr>Figure 59: Population based survival of children, teenagers and young adults, aged 0-24 years diagnosed with hepatic tumours in the UK between 1997 and 2016.</vt:lpstr>
      <vt:lpstr>Figure 60: Population based survival of children, teenagers and young adults, aged 0-24 years diagnosed with hepatoblastoma in the UK between 1997 and 2016.</vt:lpstr>
      <vt:lpstr>Figure 61: Population based survival of children, teenagers and young adults, aged 0-24 years diagnosed with hepatic carcinomas in the UK between 1997 and 2016.</vt:lpstr>
      <vt:lpstr>Figure 62: Population based survival of children, teenagers and young adults, aged 0-24 years diagnosed with malignant bone tumours the UK between 1997 and 2016.</vt:lpstr>
      <vt:lpstr>Figure 63: Population based survival of children, teenagers and young adults, aged 0-24 years diagnosed with osteosarcomas in the UK between 1997 and 2016.</vt:lpstr>
      <vt:lpstr>Figure 64: Population based survival of children, teenagers and young adults, aged 0-24 years diagnosed with chondrosarcomas in the UK between 1997 and 2016.</vt:lpstr>
      <vt:lpstr>Figure 65: Population based survival of children, teenagers and young adults, aged 0-24 years diagnosed with Ewing tumour and related sarcomas of  bone in the UK between 1997 and 2016.</vt:lpstr>
      <vt:lpstr>Figure 66: Population based survival of children, teenagers and young adults, aged 0-24 years diagnosed with other specified malignant bone tumours in the UK between 1997 and 2016.</vt:lpstr>
      <vt:lpstr>Figure 67: Population based survival of children, teenagers and young adults, aged 0-24 years diagnosed with unspecified malignant bone tumours in the UK between 1997 and 2016.</vt:lpstr>
      <vt:lpstr>Figure 68: Population based survival of children, teenagers and young adults, aged 0-24 years diagnosed with soft tissue and other extraosseous sarcomas in the UK between 1997 and 2016.</vt:lpstr>
      <vt:lpstr>Figure 69: Population based survival of children, teenagers and young adults, aged 0-24 years diagnosed with rhabdomyosarcomas in the UK between 1997 and 2016.</vt:lpstr>
      <vt:lpstr>Figure 70: Population based survival of children, teenagers and young adults, aged 0-24 years diagnosed with embryonal rhabdomyosarcomas in the UK between 1997 and 2016.</vt:lpstr>
      <vt:lpstr>Figure 71: Population based survival of children, teenagers and young adults, aged 0-24 years diagnosed with alveolar rhabdomyosarcomas in the UK between 1997 and 2016.</vt:lpstr>
      <vt:lpstr>Figure 72: Population based survival of children, teenagers and young adults, aged 0-24 years diagnosed with other and unspecified rhabdomyosarcomas in the UK between 1997 and 2016.</vt:lpstr>
      <vt:lpstr>Figure 73: Population based survival of children, teenagers and young adults, aged 0-24 years diagnosed with fibrosarcomas, peripheral nerve sheath tumours, and other fibrous neoplasms in the UK between 1997 and 2016.</vt:lpstr>
      <vt:lpstr>Figure 74: Population based survival of children, teenagers and young adults, aged 0-24 years diagnosed with fibroblastic and myofibroblastic tumours in the UK between 1997 and 2016.</vt:lpstr>
      <vt:lpstr>Figure 75: Population based survival of children, teenagers and young adults, aged 0-24 years diagnosed with nerve sheath tumours in the UK between 1997 and 2016.</vt:lpstr>
      <vt:lpstr>Figure 76: Population based survival of children, teenagers and young adults, aged 0-24 years diagnosed with Kaposi sarcoma and other specified soft tissue sarcomas in the UK between 1997 and 2016.</vt:lpstr>
      <vt:lpstr>Figure 77: Population based survival of children, teenagers and young adults, aged 0-24 years diagnosed with extraosseous Ewing sarcoma family tumours in the UK between 1997 and 2016.</vt:lpstr>
      <vt:lpstr>Figure 78: Population based survival of children, teenagers and young adults, aged 0-24 years diagnosed with extrarenal rhabdoid tumours in the UK between 1997 and 2016.</vt:lpstr>
      <vt:lpstr>Figure 79: Population based survival of children, teenagers and young adults, aged 0-24 years diagnosed with fibrohistiocytic tumours in the UK between 1997 and 2016.</vt:lpstr>
      <vt:lpstr>Figure 80: Population based survival of children, teenagers and young adults, aged 0-24 years diagnosed with synovial sarcomas in the UK between 1997 and 2016.</vt:lpstr>
      <vt:lpstr>Figure 81: Population based survival of children, teenagers and young adults, aged 0-24 years diagnosed with unspecified soft tissue sarcomas in the UK between 1997 and 2016.</vt:lpstr>
      <vt:lpstr>Figure 82: Population based survival of children, teenagers and young adults, aged 0-24 years diagnosed with Ewing sarcoma family of tumours in the UK between 1997 and 2016.</vt:lpstr>
      <vt:lpstr>Figure 83: Population based survival of children, teenagers and young adults, aged 0-24 years diagnosed with germ cell tumours, trophoblastic tumours, and neoplasms of gonads in the UK between 1997 and 2016.</vt:lpstr>
      <vt:lpstr>Figure 84: Population based survival of children, teenagers and young adults, aged 0-24 years diagnosed with intracranial and intraspinal germ cell tumours in the UK between 1997 and 2016.</vt:lpstr>
      <vt:lpstr>Figure 85: Population based survival of children, teenagers and young adults, aged 0-24 years diagnosed with CNS germinoma in the UK between 1997 and 2016.</vt:lpstr>
      <vt:lpstr>Figure 86: Population based survival of children, teenagers and young adults, aged 0-24 years diagnosed with CNS non-germinoma germ cell in the UK between 1997 and 2016.</vt:lpstr>
      <vt:lpstr>Figure 87: Population based survival of children, teenagers and young adults, aged 0-24 years diagnosed with malignant extracranial and extragonadal germ cell tumours in the UK between 1997 and 2016.</vt:lpstr>
      <vt:lpstr>Figure 88: Population based survival of children, teenagers and young adults, aged 0-24 years diagnosed with malignant gonadal germ cell tumours in the UK between 1997 and 2016.</vt:lpstr>
      <vt:lpstr>Figure 89: Population based survival of children, teenagers and young adults, aged 0-24 years diagnosed with gonadal carcinomas in the UK between 1997 and 2016.</vt:lpstr>
      <vt:lpstr>Figure 90: Population based survival of children, teenagers and young adults, aged 0-24 years diagnosed with other and unspecified malignant gonadal tumours in the UK between 1997 and 2016.</vt:lpstr>
      <vt:lpstr>Figure 91: Population based survival of children, teenagers and young adults, aged 0-24 years diagnosed with other malignant epithelial neoplasms and malignant melanomas in the UK between 1997 and 2016.</vt:lpstr>
      <vt:lpstr>Figure 92: Population based survival of children, teenagers and young adults, aged 0-24 years diagnosed with adrenocortical carcinomas in the UK between 1997 and 2016.</vt:lpstr>
      <vt:lpstr>Figure 93: Population based survival of children, teenagers and young adults, aged 0-24 years diagnosed with carcinomas of bladder in the UK between 1997 and 2016.</vt:lpstr>
      <vt:lpstr>Figure 94: Population based survival of children, teenagers and young adults, aged 0-24 years diagnosed with carcinomas of breast in the UK between 1997 and 2016.</vt:lpstr>
      <vt:lpstr>Figure 95: Population based survival of children, teenagers and young adults, aged 0-24 years diagnosed with carcinomas of cervix uteri in the UK between 1997 and 2016.</vt:lpstr>
      <vt:lpstr>Figure 96: Population based survival of children, teenagers and young adults, aged 0-24 years diagnosed with colorectal carcinoma (excluding appendix) in the UK between 1997 and 2016.</vt:lpstr>
      <vt:lpstr>Figure 97: Population based survival of children, teenagers and young adults, aged 0-24 years diagnosed with malignant melanomas in the UK between 1997 and 2016.</vt:lpstr>
      <vt:lpstr>Figure 98: Population based survival of children, teenagers and young adults, aged 0-24 years diagnosed with nasopharyngeal carcinomas in the UK between 1997 and 2016.</vt:lpstr>
      <vt:lpstr>Figure 99: Population based survival of children, teenagers and young adults, aged 0-24 years diagnosed with other head and neck carcinomas in the UK between 1997 and 2016.</vt:lpstr>
      <vt:lpstr>Figure 100: Population based survival of children, teenagers and young adults, aged 0-24 years diagnosed with carcinomas of other specified sites in the UK between 1997 and 2016.</vt:lpstr>
      <vt:lpstr>Figure 101: Population based survival of children, teenagers and young adults, aged 0-24 years diagnosed with pancreatic carcinoma in the UK between 1997 and 2016.</vt:lpstr>
      <vt:lpstr>Figure 102: Population based survival of children, teenagers and young adults, aged 0-24 years diagnosed with salivary carcinoma in the UK between 1997 and 2016.</vt:lpstr>
      <vt:lpstr>Figure 103: Population based survival of children, teenagers and young adults, aged 0-24 years diagnosed with skin carcinomas in the UK between 1997 and 2016.</vt:lpstr>
      <vt:lpstr>Figure 104: Population based survival of children, teenagers and young adults, aged 0-24 years diagnosed with stomach and upper GI carcinomas in the UK between 1997 and 2016.</vt:lpstr>
      <vt:lpstr>Figure 105: Population based survival of children, teenagers and young adults, aged 0-24 years diagnosed with thyroid carcinomas in the UK between 1997 and 2016.</vt:lpstr>
      <vt:lpstr>Figure 106: Population based survival of children, teenagers and young adults, aged 0-24 years diagnosed with carcinomas of trachea, bronchus and lung in the UK between 1997 and 2016.</vt:lpstr>
      <vt:lpstr>Figure 107: Population based survival of children, teenagers and young adults, aged 0-24 years diagnosed with carcinomas of trachea, bronchus and lung (neuroendocrine) in the UK between 1997 and 2016.</vt:lpstr>
      <vt:lpstr>Figure 108: Population based survival of children, teenagers and young adults, aged 0-24 years diagnosed with carcinomas of trachea, bronchus and lung (other) in the UK between 1997 and 2016.</vt:lpstr>
      <vt:lpstr>Figure 109: Population based survival of children, teenagers and young adults, aged 0-24 years diagnosed with cancer of unspecified site in the UK between 1997 and 2016.</vt:lpstr>
      <vt:lpstr>Figure 110: Population based survival of children, teenagers and young adults, aged 0-24 years diagnosed with other and unspecified malignant neoplasms in the UK between 1997 and 2016.</vt:lpstr>
      <vt:lpstr>Figure 111: Population based survival of children, teenagers and young adults, aged 0-24 years diagnosed with other specified malignant tumours in the UK between 1997 and 2016.</vt:lpstr>
      <vt:lpstr>Figure 112: Population based survival of children, teenagers and young adults, aged 0-24 years diagnosed with other unspecified malignant tumours in the UK between 1997 and 2016.</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Glenn Gossling</dc:creator>
  <cp:lastModifiedBy>Catherine Welham</cp:lastModifiedBy>
  <cp:revision>178</cp:revision>
  <dcterms:created xsi:type="dcterms:W3CDTF">2012-10-10T09:02:29Z</dcterms:created>
  <dcterms:modified xsi:type="dcterms:W3CDTF">2021-02-15T10:35:00Z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