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989" r:id="rId2"/>
    <p:sldMasterId id="2147484219" r:id="rId3"/>
  </p:sldMasterIdLst>
  <p:notesMasterIdLst>
    <p:notesMasterId r:id="rId26"/>
  </p:notesMasterIdLst>
  <p:sldIdLst>
    <p:sldId id="406" r:id="rId4"/>
    <p:sldId id="505" r:id="rId5"/>
    <p:sldId id="508" r:id="rId6"/>
    <p:sldId id="507" r:id="rId7"/>
    <p:sldId id="601" r:id="rId8"/>
    <p:sldId id="620" r:id="rId9"/>
    <p:sldId id="602" r:id="rId10"/>
    <p:sldId id="604" r:id="rId11"/>
    <p:sldId id="605" r:id="rId12"/>
    <p:sldId id="599" r:id="rId13"/>
    <p:sldId id="603" r:id="rId14"/>
    <p:sldId id="609" r:id="rId15"/>
    <p:sldId id="610" r:id="rId16"/>
    <p:sldId id="606" r:id="rId17"/>
    <p:sldId id="608" r:id="rId18"/>
    <p:sldId id="611" r:id="rId19"/>
    <p:sldId id="612" r:id="rId20"/>
    <p:sldId id="613" r:id="rId21"/>
    <p:sldId id="615" r:id="rId22"/>
    <p:sldId id="618" r:id="rId23"/>
    <p:sldId id="616" r:id="rId24"/>
    <p:sldId id="61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47" autoAdjust="0"/>
    <p:restoredTop sz="88561" autoAdjust="0"/>
  </p:normalViewPr>
  <p:slideViewPr>
    <p:cSldViewPr>
      <p:cViewPr varScale="1">
        <p:scale>
          <a:sx n="96" d="100"/>
          <a:sy n="96" d="100"/>
        </p:scale>
        <p:origin x="-2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6D126-0146-4925-8C44-0794BEFB865A}" type="datetimeFigureOut">
              <a:rPr lang="en-GB" smtClean="0"/>
              <a:pPr/>
              <a:t>29/09/2015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F3A6D-64FA-4C72-906F-8257303389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611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F7915C-5135-4D0E-B22E-B496D46A472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&amp; stage at diagnosis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F3A6D-64FA-4C72-906F-8257303389A1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Discussed at practice meetings and at appraisal</a:t>
            </a:r>
          </a:p>
          <a:p>
            <a:r>
              <a:rPr lang="en-GB" dirty="0" smtClean="0"/>
              <a:t>Need Training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F3A6D-64FA-4C72-906F-8257303389A1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GPs need training to understand the data and how to apply 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F3A6D-64FA-4C72-906F-8257303389A1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Patien</a:t>
            </a:r>
            <a:r>
              <a:rPr lang="en-GB" dirty="0" smtClean="0"/>
              <a:t> t Level</a:t>
            </a:r>
          </a:p>
          <a:p>
            <a:r>
              <a:rPr lang="en-GB" dirty="0" smtClean="0"/>
              <a:t>Whose data?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F3A6D-64FA-4C72-906F-8257303389A1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Patient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F3A6D-64FA-4C72-906F-8257303389A1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Patient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F3A6D-64FA-4C72-906F-8257303389A1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Direct Patient Contact</a:t>
            </a:r>
            <a:r>
              <a:rPr lang="en-GB" baseline="0" dirty="0" smtClean="0"/>
              <a:t> – making clinical decisions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F3A6D-64FA-4C72-906F-8257303389A1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Always linking</a:t>
            </a:r>
            <a:r>
              <a:rPr lang="en-GB" baseline="0" dirty="0" smtClean="0"/>
              <a:t> to patients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F3A6D-64FA-4C72-906F-8257303389A1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Measham</a:t>
            </a:r>
            <a:r>
              <a:rPr lang="en-GB" dirty="0" smtClean="0"/>
              <a:t> data</a:t>
            </a:r>
          </a:p>
          <a:p>
            <a:r>
              <a:rPr lang="en-GB" dirty="0" smtClean="0"/>
              <a:t>8-12 from screening</a:t>
            </a:r>
          </a:p>
          <a:p>
            <a:r>
              <a:rPr lang="en-GB" dirty="0" smtClean="0"/>
              <a:t>Cancer is a small part of the overall activity of general practice</a:t>
            </a:r>
          </a:p>
          <a:p>
            <a:r>
              <a:rPr lang="en-GB" dirty="0" smtClean="0"/>
              <a:t>How to</a:t>
            </a:r>
            <a:r>
              <a:rPr lang="en-GB" baseline="0" dirty="0" smtClean="0"/>
              <a:t> see, own and manage own data and the reward for so doing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F3A6D-64FA-4C72-906F-8257303389A1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general principle</a:t>
            </a:r>
            <a:r>
              <a:rPr lang="en-GB" baseline="0" dirty="0" smtClean="0"/>
              <a:t> is to begin and end at the patient when working with primary care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F3A6D-64FA-4C72-906F-8257303389A1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elements that GPs use every</a:t>
            </a:r>
            <a:r>
              <a:rPr lang="en-GB" baseline="0" dirty="0" smtClean="0"/>
              <a:t> day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F3A6D-64FA-4C72-906F-8257303389A1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EMIS Web – 50-60% of all systems</a:t>
            </a:r>
          </a:p>
          <a:p>
            <a:r>
              <a:rPr lang="en-GB" dirty="0" err="1" smtClean="0"/>
              <a:t>SystmOne</a:t>
            </a:r>
            <a:r>
              <a:rPr lang="en-GB" baseline="0" dirty="0" smtClean="0"/>
              <a:t> and Vision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F3A6D-64FA-4C72-906F-8257303389A1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Letter to Patients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F3A6D-64FA-4C72-906F-8257303389A1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11 years worth of </a:t>
            </a:r>
            <a:r>
              <a:rPr lang="en-GB" dirty="0" err="1" smtClean="0"/>
              <a:t>Qof</a:t>
            </a:r>
            <a:r>
              <a:rPr lang="en-GB" dirty="0" smtClean="0"/>
              <a:t> cancer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F3A6D-64FA-4C72-906F-8257303389A1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0" y="1556792"/>
            <a:ext cx="8228920" cy="5059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130425"/>
            <a:ext cx="7846640" cy="1442591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573016"/>
            <a:ext cx="7848872" cy="1152128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8052" y="5301208"/>
            <a:ext cx="2133600" cy="653157"/>
          </a:xfrm>
        </p:spPr>
        <p:txBody>
          <a:bodyPr anchor="t"/>
          <a:lstStyle>
            <a:lvl1pPr algn="r">
              <a:defRPr sz="1750" b="1">
                <a:solidFill>
                  <a:srgbClr val="FFFFFF"/>
                </a:solidFill>
              </a:defRPr>
            </a:lvl1pPr>
          </a:lstStyle>
          <a:p>
            <a:fld id="{690523BE-DE33-42B7-8351-506F429A72E0}" type="datetimeFigureOut">
              <a:rPr lang="en-GB" smtClean="0"/>
              <a:pPr/>
              <a:t>29/09/2015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3" y="5300663"/>
            <a:ext cx="5040312" cy="720725"/>
          </a:xfrm>
        </p:spPr>
        <p:txBody>
          <a:bodyPr>
            <a:normAutofit/>
          </a:bodyPr>
          <a:lstStyle>
            <a:lvl1pPr marL="0" indent="0">
              <a:buNone/>
              <a:defRPr sz="1750" b="1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1" y="324000"/>
            <a:ext cx="3047443" cy="76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97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773238"/>
            <a:ext cx="9144000" cy="50847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628775"/>
            <a:ext cx="9144000" cy="144463"/>
          </a:xfrm>
          <a:prstGeom prst="rect">
            <a:avLst/>
          </a:prstGeom>
          <a:solidFill>
            <a:srgbClr val="00AE9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ea typeface="ヒラギノ角ゴ Pro W3" pitchFamily="84" charset="-128"/>
            </a:endParaRPr>
          </a:p>
        </p:txBody>
      </p:sp>
      <p:pic>
        <p:nvPicPr>
          <p:cNvPr id="6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132856"/>
            <a:ext cx="7633648" cy="2084543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6021288"/>
            <a:ext cx="7633648" cy="3383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762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72"/>
          </a:xfrm>
        </p:spPr>
        <p:txBody>
          <a:bodyPr anchor="t" anchorCtr="0"/>
          <a:lstStyle>
            <a:lvl1pPr>
              <a:defRPr sz="4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088000"/>
            <a:ext cx="8028000" cy="4064455"/>
          </a:xfrm>
        </p:spPr>
        <p:txBody>
          <a:bodyPr/>
          <a:lstStyle>
            <a:lvl1pPr>
              <a:spcBef>
                <a:spcPts val="120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  </a:t>
            </a:r>
            <a:fld id="{2565FA6D-D4C8-4C4C-AC4B-3269734D34D8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Presentation title - edit in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1583092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2 lines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anchor="t" anchorCtr="0"/>
          <a:lstStyle>
            <a:lvl1pPr>
              <a:defRPr sz="4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628000"/>
            <a:ext cx="8028000" cy="3537304"/>
          </a:xfrm>
        </p:spPr>
        <p:txBody>
          <a:bodyPr/>
          <a:lstStyle>
            <a:lvl1pPr>
              <a:spcBef>
                <a:spcPts val="1200"/>
              </a:spcBef>
              <a:defRPr>
                <a:solidFill>
                  <a:srgbClr val="00AE9E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  </a:t>
            </a:r>
            <a:fld id="{F71B5A3E-AB5C-4394-BB97-07D04CB99A29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Presentation title - edit in Header and Footer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136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1 line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00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088000"/>
            <a:ext cx="3924000" cy="4068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2088000"/>
            <a:ext cx="3924000" cy="4068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  </a:t>
            </a:r>
            <a:fld id="{BAADB3B0-2D09-4AA3-A340-09780B82849B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Presentation title - edit in Header and Footer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573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2 lines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628000"/>
            <a:ext cx="3924000" cy="3564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2628000"/>
            <a:ext cx="3924000" cy="3564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  </a:t>
            </a:r>
            <a:fld id="{55FD54BE-53AE-43A8-A8D2-A8E4EFCA2A6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Presentation title - edit in Header and Footer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90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367999"/>
            <a:ext cx="8028000" cy="478800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  </a:t>
            </a:r>
            <a:fld id="{3C92E8B8-980F-4FD9-89A2-235B13F5AFD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Presentation title - edit in Header and Footer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91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3077896" cy="670396"/>
          </a:xfrm>
        </p:spPr>
        <p:txBody>
          <a:bodyPr anchor="t" anchorCtr="0"/>
          <a:lstStyle>
            <a:lvl1pPr algn="l">
              <a:defRPr sz="1800" b="0" i="0" spc="0" baseline="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368001"/>
            <a:ext cx="4799138" cy="4788000"/>
          </a:xfrm>
        </p:spPr>
        <p:txBody>
          <a:bodyPr/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4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000" y="2132856"/>
            <a:ext cx="3077896" cy="4032448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  </a:t>
            </a:r>
            <a:fld id="{D02A3ABA-32EC-4D50-B075-F06DC786BAF9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Presentation title - edit in Header and Footer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6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773238"/>
            <a:ext cx="9144000" cy="50847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628775"/>
            <a:ext cx="9144000" cy="1444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9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00" y="1800000"/>
            <a:ext cx="8028000" cy="4377600"/>
          </a:xfrm>
        </p:spPr>
        <p:txBody>
          <a:bodyPr/>
          <a:lstStyle>
            <a:lvl1pPr marL="0" indent="0">
              <a:buNone/>
              <a:defRPr sz="3600" b="0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  </a:t>
            </a:r>
            <a:fld id="{34F5B560-165B-4748-8F10-4294154EB5E9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Presentation title - edit in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3629689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08725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  </a:t>
            </a:r>
            <a:fld id="{EB4B846C-37E1-4198-8614-DFE920AB1F0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Presentation title - edit in Header and Footer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332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2EC1-E5F9-415F-A204-8357F7DE1A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0069-CB02-4702-81E8-F05A2162E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45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92" y="980728"/>
            <a:ext cx="8235016" cy="5729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 anchor="t">
            <a:normAutofit/>
          </a:bodyPr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150"/>
            </a:lvl1pPr>
            <a:lvl3pPr>
              <a:defRPr sz="2450"/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23BE-DE33-42B7-8351-506F429A72E0}" type="datetimeFigureOut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29/09/2015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16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2EC1-E5F9-415F-A204-8357F7DE1A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0069-CB02-4702-81E8-F05A2162E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83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2EC1-E5F9-415F-A204-8357F7DE1A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0069-CB02-4702-81E8-F05A2162E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454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2EC1-E5F9-415F-A204-8357F7DE1A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0069-CB02-4702-81E8-F05A2162E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44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2EC1-E5F9-415F-A204-8357F7DE1A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0069-CB02-4702-81E8-F05A2162E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168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2EC1-E5F9-415F-A204-8357F7DE1A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0069-CB02-4702-81E8-F05A2162E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4051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2EC1-E5F9-415F-A204-8357F7DE1A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0069-CB02-4702-81E8-F05A2162E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34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2EC1-E5F9-415F-A204-8357F7DE1A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0069-CB02-4702-81E8-F05A2162E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580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2EC1-E5F9-415F-A204-8357F7DE1A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0069-CB02-4702-81E8-F05A2162E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324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2EC1-E5F9-415F-A204-8357F7DE1A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0069-CB02-4702-81E8-F05A2162E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67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2EC1-E5F9-415F-A204-8357F7DE1A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0069-CB02-4702-81E8-F05A2162E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3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92" y="980728"/>
            <a:ext cx="8235016" cy="5729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 anchor="t">
            <a:normAutofit/>
          </a:bodyPr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90611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90611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23BE-DE33-42B7-8351-506F429A72E0}" type="datetimeFigureOut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29/09/2015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5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23BE-DE33-42B7-8351-506F429A72E0}" type="datetimeFigureOut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29/09/2015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9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23BE-DE33-42B7-8351-506F429A72E0}" type="datetimeFigureOut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29/09/2015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6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23BE-DE33-42B7-8351-506F429A72E0}" type="datetimeFigureOut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29/09/2015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7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23BE-DE33-42B7-8351-506F429A72E0}" type="datetimeFigureOut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29/09/2015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7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23BE-DE33-42B7-8351-506F429A72E0}" type="datetimeFigureOut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29/09/2015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23BE-DE33-42B7-8351-506F429A72E0}" type="datetimeFigureOut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29/09/2015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07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523BE-DE33-42B7-8351-506F429A72E0}" type="datetimeFigureOut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29/09/2015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41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213" y="274638"/>
            <a:ext cx="802957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7213" y="1600200"/>
            <a:ext cx="80295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</a:t>
            </a:r>
            <a:r>
              <a:rPr lang="en-US" dirty="0" smtClean="0"/>
              <a:t>level</a:t>
            </a:r>
          </a:p>
          <a:p>
            <a:pPr lvl="4"/>
            <a:r>
              <a:rPr lang="en-US" dirty="0" smtClean="0"/>
              <a:t>Fourth </a:t>
            </a:r>
            <a:r>
              <a:rPr lang="en-US" dirty="0"/>
              <a:t>level</a:t>
            </a:r>
          </a:p>
          <a:p>
            <a:pPr lvl="5"/>
            <a:r>
              <a:rPr lang="en-US" dirty="0" smtClean="0"/>
              <a:t>Fifth </a:t>
            </a:r>
            <a:r>
              <a:rPr lang="en-US" dirty="0"/>
              <a:t>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white"/>
                </a:solidFill>
                <a:ea typeface="ヒラギノ角ゴ Pro W3" pitchFamily="84" charset="-128"/>
              </a:rPr>
              <a:t>  </a:t>
            </a:r>
            <a:fld id="{45F8D313-CCBE-49D6-A3BC-57B1848DFB52}" type="slidenum">
              <a:rPr lang="en-US" smtClean="0">
                <a:solidFill>
                  <a:prstClr val="white"/>
                </a:solidFill>
                <a:ea typeface="ヒラギノ角ゴ Pro W3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dirty="0" smtClean="0">
                <a:solidFill>
                  <a:prstClr val="white"/>
                </a:solidFill>
                <a:ea typeface="ヒラギノ角ゴ Pro W3" pitchFamily="84" charset="-128"/>
              </a:rPr>
              <a:t> </a:t>
            </a:r>
            <a:endParaRPr lang="en-US" dirty="0">
              <a:solidFill>
                <a:prstClr val="white"/>
              </a:solidFill>
              <a:ea typeface="ヒラギノ角ゴ Pro W3" pitchFamily="8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00113" y="6308725"/>
            <a:ext cx="8064375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Presentation title - edit in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239719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50">
          <a:solidFill>
            <a:srgbClr val="00AE9E"/>
          </a:solidFill>
          <a:latin typeface="+mj-lt"/>
          <a:ea typeface="ヒラギノ角ゴ Pro W3" pitchFamily="84" charset="-128"/>
          <a:cs typeface="ヒラギノ角ゴ Pro W3" pitchFamily="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Arial" pitchFamily="84" charset="0"/>
        <a:defRPr kern="1200" baseline="0">
          <a:solidFill>
            <a:srgbClr val="00AE9E"/>
          </a:solidFill>
          <a:latin typeface="Arial" pitchFamily="34" charset="0"/>
          <a:ea typeface="ヒラギノ角ゴ Pro W3" pitchFamily="84" charset="-128"/>
          <a:cs typeface="ヒラギノ角ゴ Pro W3" pitchFamily="84" charset="-128"/>
        </a:defRPr>
      </a:lvl1pPr>
      <a:lvl2pPr marL="354013" indent="-176213" algn="l" rtl="0" eaLnBrk="0" fontAlgn="base" hangingPunct="0">
        <a:spcBef>
          <a:spcPts val="600"/>
        </a:spcBef>
        <a:spcAft>
          <a:spcPct val="0"/>
        </a:spcAft>
        <a:defRPr kern="1200" baseline="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2pPr>
      <a:lvl3pPr marL="215900" indent="-215900" algn="l" rtl="0" eaLnBrk="0" fontAlgn="base" hangingPunct="0">
        <a:spcBef>
          <a:spcPts val="600"/>
        </a:spcBef>
        <a:spcAft>
          <a:spcPct val="0"/>
        </a:spcAft>
        <a:buFont typeface="Arial" pitchFamily="84" charset="0"/>
        <a:buChar char="•"/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3pPr>
      <a:lvl4pPr marL="625475" indent="-190500" algn="l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4pPr>
      <a:lvl5pPr marL="1073150" indent="-1778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5pPr>
      <a:lvl6pPr marL="1520825" indent="-187325" algn="l" defTabSz="914400" rtl="0" eaLnBrk="1" latinLnBrk="0" hangingPunct="1">
        <a:spcBef>
          <a:spcPct val="200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22EC1-E5F9-415F-A204-8357F7DE1A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90069-CB02-4702-81E8-F05A2162E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85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senatescn.nhs.uk/strategic-clinical-networks/cancer/train-the-trainer-resource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uploads/system/uploads/attachment_data/file/347275/Cancer_survival_in_England_by_stage_report_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ctrTitle"/>
          </p:nvPr>
        </p:nvSpPr>
        <p:spPr>
          <a:xfrm>
            <a:off x="682768" y="2136545"/>
            <a:ext cx="7633648" cy="2084543"/>
          </a:xfrm>
        </p:spPr>
        <p:txBody>
          <a:bodyPr/>
          <a:lstStyle/>
          <a:p>
            <a:r>
              <a:rPr lang="en-GB" sz="4400" dirty="0"/>
              <a:t>How clinicians use data to make an impact on clinical outcomes</a:t>
            </a:r>
            <a:endParaRPr lang="en-GB" sz="4400" dirty="0">
              <a:latin typeface="Calibri" pitchFamily="34" charset="0"/>
            </a:endParaRP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682768" y="4365104"/>
            <a:ext cx="7633648" cy="1490464"/>
          </a:xfrm>
        </p:spPr>
        <p:txBody>
          <a:bodyPr anchor="t">
            <a:noAutofit/>
          </a:bodyPr>
          <a:lstStyle/>
          <a:p>
            <a:r>
              <a:rPr lang="en-GB" sz="2400" b="1" dirty="0" err="1" smtClean="0">
                <a:latin typeface="Calibri" pitchFamily="34" charset="0"/>
              </a:rPr>
              <a:t>Pawan</a:t>
            </a:r>
            <a:r>
              <a:rPr lang="en-GB" sz="2400" b="1" dirty="0" smtClean="0">
                <a:latin typeface="Calibri" pitchFamily="34" charset="0"/>
              </a:rPr>
              <a:t> Randev</a:t>
            </a:r>
          </a:p>
          <a:p>
            <a:r>
              <a:rPr lang="en-GB" sz="2400" b="1" dirty="0" smtClean="0">
                <a:latin typeface="Calibri" pitchFamily="34" charset="0"/>
              </a:rPr>
              <a:t>GP Cancer Lead EMSCN</a:t>
            </a:r>
          </a:p>
          <a:p>
            <a:r>
              <a:rPr lang="en-GB" sz="2400" b="1" dirty="0" smtClean="0">
                <a:latin typeface="Calibri" pitchFamily="34" charset="0"/>
              </a:rPr>
              <a:t>GP Lead WLCCG</a:t>
            </a:r>
          </a:p>
          <a:p>
            <a:r>
              <a:rPr lang="en-GB" sz="2400" b="1" dirty="0" smtClean="0">
                <a:latin typeface="Calibri" pitchFamily="34" charset="0"/>
              </a:rPr>
              <a:t>GP Trainer and Appraiser</a:t>
            </a:r>
            <a:endParaRPr lang="en-GB" sz="2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33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 descr="http://i.ytimg.com/vi/p_elWswIeNo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0070C0"/>
                </a:solidFill>
              </a:rPr>
              <a:t>Qcancer</a:t>
            </a:r>
            <a:r>
              <a:rPr lang="en-GB" b="1" dirty="0" smtClean="0">
                <a:solidFill>
                  <a:srgbClr val="0070C0"/>
                </a:solidFill>
              </a:rPr>
              <a:t> – </a:t>
            </a:r>
            <a:r>
              <a:rPr lang="en-GB" b="1" dirty="0" err="1" smtClean="0">
                <a:solidFill>
                  <a:srgbClr val="0070C0"/>
                </a:solidFill>
              </a:rPr>
              <a:t>Emis</a:t>
            </a:r>
            <a:r>
              <a:rPr lang="en-GB" b="1" dirty="0" smtClean="0">
                <a:solidFill>
                  <a:srgbClr val="0070C0"/>
                </a:solidFill>
              </a:rPr>
              <a:t> Web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9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600" b="1" dirty="0" smtClean="0">
                <a:solidFill>
                  <a:srgbClr val="0070C0"/>
                </a:solidFill>
              </a:rPr>
              <a:t>Begin and end at the patient –</a:t>
            </a:r>
            <a:br>
              <a:rPr lang="en-GB" sz="3600" b="1" dirty="0" smtClean="0">
                <a:solidFill>
                  <a:srgbClr val="0070C0"/>
                </a:solidFill>
              </a:rPr>
            </a:br>
            <a:r>
              <a:rPr lang="en-GB" sz="3600" b="1" dirty="0" smtClean="0">
                <a:solidFill>
                  <a:srgbClr val="0070C0"/>
                </a:solidFill>
              </a:rPr>
              <a:t>Practice Level Indicators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QoF</a:t>
            </a:r>
            <a:r>
              <a:rPr lang="en-GB" dirty="0" smtClean="0"/>
              <a:t> – New Cancers diagnosed</a:t>
            </a:r>
          </a:p>
          <a:p>
            <a:endParaRPr lang="en-GB" dirty="0" smtClean="0"/>
          </a:p>
          <a:p>
            <a:r>
              <a:rPr lang="en-GB" dirty="0" smtClean="0"/>
              <a:t>Practice Profiles</a:t>
            </a:r>
          </a:p>
          <a:p>
            <a:endParaRPr lang="en-GB" dirty="0" smtClean="0"/>
          </a:p>
          <a:p>
            <a:r>
              <a:rPr lang="en-GB" dirty="0" smtClean="0"/>
              <a:t>Cancer Audits</a:t>
            </a:r>
          </a:p>
          <a:p>
            <a:endParaRPr lang="en-GB" dirty="0" smtClean="0"/>
          </a:p>
          <a:p>
            <a:r>
              <a:rPr lang="en-GB" dirty="0" smtClean="0"/>
              <a:t>Cancer SEAs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715180"/>
            <a:ext cx="1584176" cy="95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45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600" b="1" dirty="0" smtClean="0">
                <a:solidFill>
                  <a:srgbClr val="0070C0"/>
                </a:solidFill>
              </a:rPr>
              <a:t>Begin and end at the patient –</a:t>
            </a:r>
            <a:br>
              <a:rPr lang="en-GB" sz="3600" b="1" dirty="0" smtClean="0">
                <a:solidFill>
                  <a:srgbClr val="0070C0"/>
                </a:solidFill>
              </a:rPr>
            </a:br>
            <a:r>
              <a:rPr lang="en-GB" sz="3600" b="1" dirty="0" smtClean="0">
                <a:solidFill>
                  <a:srgbClr val="0070C0"/>
                </a:solidFill>
              </a:rPr>
              <a:t>Practice Profile Domains</a:t>
            </a:r>
            <a:endParaRPr lang="en-GB" sz="36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715180"/>
            <a:ext cx="1584176" cy="95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42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1575" y="1600200"/>
            <a:ext cx="694084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945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Practice Profile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2232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675" y="1340768"/>
            <a:ext cx="7998649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5-Point Star 6"/>
          <p:cNvSpPr/>
          <p:nvPr/>
        </p:nvSpPr>
        <p:spPr>
          <a:xfrm>
            <a:off x="8567936" y="4509120"/>
            <a:ext cx="576064" cy="36004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Cancers Audit</a:t>
            </a:r>
            <a:endParaRPr lang="en-GB" dirty="0"/>
          </a:p>
        </p:txBody>
      </p:sp>
      <p:pic>
        <p:nvPicPr>
          <p:cNvPr id="2263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12177"/>
            <a:ext cx="8229600" cy="410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real audit</a:t>
            </a:r>
            <a:endParaRPr lang="en-GB" dirty="0"/>
          </a:p>
        </p:txBody>
      </p:sp>
      <p:pic>
        <p:nvPicPr>
          <p:cNvPr id="22733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6835"/>
          <a:stretch/>
        </p:blipFill>
        <p:spPr bwMode="auto">
          <a:xfrm>
            <a:off x="611560" y="1938130"/>
            <a:ext cx="8136903" cy="421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Cancer SEA</a:t>
            </a:r>
            <a:endParaRPr lang="en-GB" dirty="0"/>
          </a:p>
        </p:txBody>
      </p:sp>
      <p:pic>
        <p:nvPicPr>
          <p:cNvPr id="2283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9143999" cy="49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9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600" b="1" dirty="0" smtClean="0">
                <a:solidFill>
                  <a:srgbClr val="0070C0"/>
                </a:solidFill>
              </a:rPr>
              <a:t>Begin and end at the patient –</a:t>
            </a:r>
            <a:br>
              <a:rPr lang="en-GB" sz="3600" b="1" dirty="0" smtClean="0">
                <a:solidFill>
                  <a:srgbClr val="0070C0"/>
                </a:solidFill>
              </a:rPr>
            </a:br>
            <a:r>
              <a:rPr lang="en-GB" sz="3600" b="1" dirty="0" smtClean="0">
                <a:solidFill>
                  <a:srgbClr val="0070C0"/>
                </a:solidFill>
              </a:rPr>
              <a:t>Integrating the data</a:t>
            </a:r>
            <a:endParaRPr lang="en-GB" sz="36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715180"/>
            <a:ext cx="1584176" cy="95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412776"/>
            <a:ext cx="424847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412776"/>
            <a:ext cx="4392488" cy="52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945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379" y="5733256"/>
            <a:ext cx="1554167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23"/>
          <p:cNvSpPr txBox="1">
            <a:spLocks/>
          </p:cNvSpPr>
          <p:nvPr/>
        </p:nvSpPr>
        <p:spPr bwMode="auto">
          <a:xfrm>
            <a:off x="432048" y="533400"/>
            <a:ext cx="871195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Primary Care Use of Data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en-GB" b="1" dirty="0">
              <a:latin typeface="Calibri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228600" y="1371600"/>
            <a:ext cx="4038600" cy="515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1200" b="1" kern="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en-GB" sz="2000" b="1" kern="0" dirty="0" smtClean="0">
                <a:solidFill>
                  <a:srgbClr val="810262"/>
                </a:solidFill>
                <a:latin typeface="Calibri" pitchFamily="34" charset="0"/>
              </a:rPr>
              <a:t> 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  <a:defRPr/>
            </a:pPr>
            <a:endParaRPr lang="en-GB" sz="2400" b="1" kern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2882" name="AutoShape 2" descr="Image result for gp and patient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2884" name="AutoShape 4" descr="Image result for gp and patient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2886" name="AutoShape 6" descr="Image result for gp and patient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2888" name="Picture 8" descr="http://img.webmd.boots.com/dtmcms/live/webmd_uk/consumer_assets/site_images/articles/health_tools/weight_gain_shockers_slideshow/dreamstime_rf_female_uk_doctor_consulting_male_pati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8175" y="2132856"/>
            <a:ext cx="4695825" cy="3190876"/>
          </a:xfrm>
          <a:prstGeom prst="rect">
            <a:avLst/>
          </a:prstGeom>
          <a:noFill/>
        </p:spPr>
      </p:pic>
      <p:sp>
        <p:nvSpPr>
          <p:cNvPr id="15" name="Content Placeholder 14"/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4040188" cy="395128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Direct Patient Contact</a:t>
            </a:r>
          </a:p>
          <a:p>
            <a:endParaRPr lang="en-GB" dirty="0" smtClean="0"/>
          </a:p>
          <a:p>
            <a:r>
              <a:rPr lang="en-GB" dirty="0" smtClean="0"/>
              <a:t>Practice Level Data</a:t>
            </a:r>
          </a:p>
          <a:p>
            <a:endParaRPr lang="en-GB" dirty="0" smtClean="0"/>
          </a:p>
          <a:p>
            <a:r>
              <a:rPr lang="en-GB" dirty="0" smtClean="0"/>
              <a:t>Locality/Federation Level</a:t>
            </a:r>
          </a:p>
          <a:p>
            <a:endParaRPr lang="en-GB" dirty="0" smtClean="0"/>
          </a:p>
          <a:p>
            <a:r>
              <a:rPr lang="en-GB" dirty="0" smtClean="0"/>
              <a:t>CCG Level</a:t>
            </a:r>
          </a:p>
          <a:p>
            <a:endParaRPr lang="en-GB" dirty="0" smtClean="0"/>
          </a:p>
          <a:p>
            <a:r>
              <a:rPr lang="en-GB" dirty="0" smtClean="0"/>
              <a:t>SCN Level Strategy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247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600" b="1" dirty="0" smtClean="0">
                <a:solidFill>
                  <a:srgbClr val="0070C0"/>
                </a:solidFill>
              </a:rPr>
              <a:t>Begin and end at the patient –</a:t>
            </a:r>
            <a:br>
              <a:rPr lang="en-GB" sz="3600" b="1" dirty="0" smtClean="0">
                <a:solidFill>
                  <a:srgbClr val="0070C0"/>
                </a:solidFill>
              </a:rPr>
            </a:br>
            <a:r>
              <a:rPr lang="en-GB" sz="3600" b="1" dirty="0" smtClean="0">
                <a:solidFill>
                  <a:srgbClr val="0070C0"/>
                </a:solidFill>
              </a:rPr>
              <a:t>Engaging the Clinicians</a:t>
            </a:r>
            <a:endParaRPr lang="en-GB" sz="36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715180"/>
            <a:ext cx="1584176" cy="95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28800"/>
            <a:ext cx="8219256" cy="4497367"/>
          </a:xfrm>
        </p:spPr>
        <p:txBody>
          <a:bodyPr/>
          <a:lstStyle/>
          <a:p>
            <a:r>
              <a:rPr lang="en-GB" dirty="0" smtClean="0"/>
              <a:t>Bringing together data (feedback) on individual and practice performance in order to produce sustainable change</a:t>
            </a:r>
          </a:p>
          <a:p>
            <a:r>
              <a:rPr lang="en-GB" dirty="0" smtClean="0"/>
              <a:t>Motivate, educate and reward professionals</a:t>
            </a:r>
          </a:p>
          <a:p>
            <a:r>
              <a:rPr lang="en-GB" dirty="0" smtClean="0"/>
              <a:t>Multi-use data (appraisal/governance)</a:t>
            </a:r>
          </a:p>
          <a:p>
            <a:r>
              <a:rPr lang="en-GB" dirty="0" smtClean="0"/>
              <a:t>Recognise the environmental challenges</a:t>
            </a:r>
          </a:p>
          <a:p>
            <a:r>
              <a:rPr lang="en-GB" dirty="0" smtClean="0"/>
              <a:t>Work with CCGs/Federations/PH/Patients</a:t>
            </a:r>
            <a:endParaRPr lang="en-GB" dirty="0"/>
          </a:p>
        </p:txBody>
      </p:sp>
      <p:sp>
        <p:nvSpPr>
          <p:cNvPr id="233474" name="AutoShape 2" descr="data:image/jpeg;base64,/9j/4AAQSkZJRgABAQAAAQABAAD/2wCEAAkGBxMTEhQUExQVFBUUFxUXFxcUFxcXGBcXFhcXFxcWFxcYHCggHRwlHBQUITEhJSkrLi4uFx8zODMsNygtLisBCgoKDg0OGxAQGywkHyYsLCwsLCwsLCwsNSwsLCwsLCwsLCwsLCwsLCwsLCwsLCwsLCwsLCwsLCwsLCwsLCwsLP/AABEIALoBDgMBIgACEQEDEQH/xAAcAAACAgMBAQAAAAAAAAAAAAAEBQMGAQIHAAj/xABOEAACAQMCAgYDCgsGAwkBAAABAgMABBEFIRIxBhMiQVFhcYGRFDJCc5KTobGy0yMkNERSVGJytMHRB1NjgtLwQ8LhFRYlMzVVg6TxZP/EABoBAAMBAQEBAAAAAAAAAAAAAAABAgMEBQb/xAAxEQACAgAEAggFBAMAAAAAAAAAAQIRAxIhMQRBEyJRYYGRofAycbHB4QUUQtEGI/H/2gAMAwEAAhEDEQA/AOck28NtaE2kUzzRyOzO8wORNIg2RwOSr3UOdVt//b7f5y5+9qTU/wAmsPiJP4mak7rSsBkdXt//AG+3+cufvaMt720YfkMA/wDkuPvarrLW0ZINDEyyGa27rGD5dz97Uclzbj8wg+cufvaGtGqW5TI2qbJs8t9bfqFv85c/e0VC9s35jB8u5+9pOsJo/T5cHFS2wbYweK3H5jB8u5+9qGJrcnHuCD5dz97RolB2oKRuFs1m8SaIU3QxXT7bH5FB8u4+9rdNOtD+Zw/LuPvaxbX6kCjlA51KxZMz6SRrb6HaN+ZxfLuPvaln6O2ij8ki+Xcfe0VZyYqW7nJ5VopSLuXaJo9Lss4NpF8u4+9qeXRbEDItYvlz/e1pNbknOMVoM5AJzWquRpbMx6TZHJNnH8uf72ll+bFOVlEfS9x97Vtt1XG9VrXrPjyVFdLgkhKTsRm/tf1CD5y5+9rZb22/UIPnLn72lssJBqaAVnRdhTX9t+oQfOXP3teOoW36hB85c/e0JMtDSmk0JMbQahZk9qxgHokuPvasFlp9jIuRaw/Ln+9qiYqwaPaSqvFvjwqWnyHaW4VqSWsZwtlA3pe4+9pY2oW456fB85c/e1PcTZfDU/ttBjkjzjupoLKz/wBo236hB85c/e1ldQtv1C3+cufvag1fTDC5HMUDigY9iuLU/mMHzlx97RkS2Z/Moc/v3H3tIoDtUgnxT0AfJZ2x5WUHy7j72vS2lqo3soR/nuPvah0jUgDhuVP76FHTK7+iqVCplWkntR+YwfOXH3tB9JoIfc1vLFAkLPJOjBGkYEIISv8A5jN+m3LxrN3Fhqxr/wCQ2vx919m3pSoETagmbSx+Ik/iZqQyAirJdIDZ2Jz2uqkHDjbHuibfiz47YxQEOkzTD8FDLLjOTHG7gY8SoIFYZqbFdMVRmss1WDTOiNxJkuogRSQzz5QAjmFXHExHkPIkVFrfR/qZYo4nNw0qhhwxlcks6hVXiYk9hj3bYqemw3LInqLPHNV6gVs+1ObJlI3ozT+iKpwi5m4XYgdVCA7DJ+HITwg+QDeml1vaFpCsXE44jw47RK52Ow8Mb4rLpoTvK7r3uZ54yumTyxLSu4Xhbanl9pUsQHGuCeQ4kY/JViar11cAHc+2pwm3K09Ag7YXHKe+pZZM1Ei5XagXcg11NJl0hl1ZAyKK0+/OcGgobnIwa3CjNHRrcVFzs5RijY2U1WtOuBjBNNIZ8kCkosSQZdqO6p9D0lJm7VHpaqU7uVVO71lraUlDyrqw4KOrC3sXbV+iYCZRiPXVZjhIJRtz9dONL6ZdemG2NL72ZFcN/Oqclug1EesdGXbtLiqtcxFCQdiK6bP0hhVCCw5VzbXbsSSErypSSqyosFjXioa5jINF2UgXnRBjEh8qzKItCsuNgTyq43VykcfqpVbBUXak+qXRY47qRm1mYt1C7LOTTrQ+kzRgK248arso3rQik0a0WPX9QWTcUqt4i3KguI4pz0dnUNhqNhkDRspwRWypT7WXjK7YpHGp7hSWoHipFGWupMgx3UI0oqB3zyqgJb+fi3FZ1k/iFr8fd/Zt6EL0ZrX5Ba/H3f2bekwLLpVzFHZ2bNCksnUycJkyyqPdE3wD2ScjmQfVRNv0vAfMzvIVxwRp7zPcDuAAPAUnMBaysjxBR1MgyTv+UTch/OgbazUEYBbw8T3fXivJ4jChOcszb9+hxYsYuTtliudQa5YMx4VGwAGwHcFUfQBRovliBKKOuZeEtzKIOUaHuHexHvmJPLACdG4P38bnuUeA/r3+ispIBhnwRzAbPa22JxzGcbbZ9HPjyaUtvr79Tmrkg9bMshklcxq2dx79gR/wweX7x2HMAml93qSopSEdVH34Pafzd+Z+rfYULqGqNISWb0k7AD/fICgLXWuqctGisw967jJX9pVzgHzOSK6cLBm467dnv32G8MN1r5DyHTTwhrljEnwYxjrmByckHZAc82yfLvrdNc6tsQRpGvM9nid/DjkfLH2+jAFBWMU1yDK5Eced5X97kcwo5u3kOXeRU0uqQw9m3jViP+LMokYnxCHsr6hnzopt5Za9y28fz5Bbun5IAMLYydydyT3k7k0BNbEmrdBDJcKJGCRp3ylVjjPiVCgcfeOyDy3xQWoR2qL2Xlkk5A4RE8zw9psevvrreLFSSvXs97G+fWuYgitSKNt0B2oxEUjnQRUq1dUJplqVhJgZd6IspyWAHOvWbNIQqjNO7TTzGcstaxjY26Q5itpDFz7vZXM9fV1lKt410ifpAipw9+K51rtx1jk1rOqomJHpuoGM00uNX4hVcMTDetS1QnRdBF1IWOc0IWrdXreOHJoGZtYSx8qbooQVrFhFoC6uuI0mTuGPdZ2pbfPWOKhZyaY0iAmvcVeataksyWrCuRWBWxSgA62uCcZNXTRYI2TurniPg1ZdEvSPGoaAealoAfddvRUmn9HxjtCn2lnjWiDHjNZSm6JepQdb0LhOVoDX4ytjag/3119m3q9anb5HjVS6cLi1tR/i3P2beto/CCYRFAz2liEUuepkwi8JZj7on96hOWPkoJrSOCSJQ8qNG754EcFWCDs8ZBGcluMch70450Le5FpYMMH8FIMEf/0TmrB0b/tIlgwrRxsneAiqfDPEoBB9Yrh4iLt0r7SJ4akJpOxvIN/0Tzz4sO70e2gLu+Y9o8vE958v61ZelKafcBrm0nZHOWkt5yzktucxPgkkn9I9+cig9LNkzdW1pPfOqZJikkUZIXPAkaZCrkjiYncdwOBGHCPxMmOFWrKi8hbnTCx6iMCSX8K3wYR73bvmbw/YHPvI5UJfoqsyKGGCffHLDwU4AGw5nHPw5VpbW5byHif5eNdUksvYi3sH3GoXF06rnJ5KiAKqgdwA2VR7BVl06yht1BYCebmS28SHwVT77Hi3sFLNLtyOzErEnnjckDvY9w+gVLcdWv8A59wF8Y4AJZD5F89WntY+VcWJcurDSPr6anPLXRaL1CdS1hpCeJi7eGdh4eqgLfRrqc8UcTvn4WOGP0CRyE+mibXpFbQ/k9sFP95MRK/p7XZU/ugUcpvrzDASOp+GciPHkx2PqpQvCVQhXe/x/aCNw2XmBTaBdRIXIjKqCW4Z4CVHmvHk+rNLFmLVYrvofOELSSRRptkuxAJ7s8IYe36aGHQy5B7bwRxncSNLlSPFQAXPrUV0QxoRVzkjWM41q0OeisUasOLv76uOqiIxEbcqoHueGBTi9WRgNlWFtz4Bi/04qXTb15QRxeVd2Djwmur9/uG+qEOsEhiAcgGlUL5YA1bdW6O7cWdzVRa3Ktg91W7RohvcovBnypZbWvFW88h4ahsrvhNNtBRm7tOGo7aTBo+dSwyaDKAGpAIkORQEgwaJeYAUEz5pjo2DVBM1TrDmtxaUALjWtNBZivC2XNGUdi1VohV2oqRFFRFxRVACtEQad6fGCBilzbisWtwVOKQF20nWhH2W2p4urq/KubyT8VF2lwy1E4pk1RffdCtzqp/2iqBBbY/vbn7NvWlrqWDuaj6cS8Vran/Fufs29JKtBxA9Wf8AE7Af4Uh/+xOP50oiOD6aa6oubWw+Il/iZqUodvRUyGxlDEhxnIzzxy50ZaxSQShopjG64KsDjY4wQcHx8DjcHlS87Y8x9X/7RF2xMat+jlD6PfL/AM/trlleZrtMraZb7DRtJlQ+6ri6t7o9tjMVlRyebKyKA6knPvs52ycGk+rx21sOwUuC2eHhYkAeLKcFdu4j10shuOO3aM743TyJ2+1w+0+NRXlmCnHDnAHaU7keJ9XeKcU3uytJbgd3qssmxbhX9Fdl9YHM+ZzQyqTWImAZeIErkErnBK+R8x310Po70ftLvi9xlnZRkwyNwTKu2+M4cAkDKk8xsM1s1lWg2suwj6O9G7mZGe3WJ3Tco3CZVA5Mkb7N/lBO21OdLv78qwEkrcJwzPhAp7wXbG4/R3I8KsGn9GFSRROjwgkhT1TM7MO5Qe13jLDlU1/qkfXm0vka5VcBLmAOJVzsA2/aIO2DxHbv51xYq6Tq6X78TDFjJq2hCuuyQZZpmkkIx75uAegH3x8yAPLvpDd6nNcOQCzE88n6TVpu/wCzp3cmC4WaHc5Kt1q4+AyDm/l2cjcDY4HtprK0yuGldThuPsAMO7gG4PkxNc/RYeC80k2+5fTkZxjFd5Vf+yZ2bhSN5GPcilj6cDkPOrRoPRyaHtXEkcA71LCR/UseR7WFFP0illwkeFBOyRgDP+VaeaV0Y4zmZySfgqeXkW7/AFe2t48Vj4jrCiorv1/H1PRwOGxMVaaIV6r1RThSWWWRiRGiQbue/C9ZkAd57vOlFv0bSM8d2eJ+YgjYY/8AllG3jsnyu6upR9HIkjKplOLZip7R8ASc7Dw5VR+lfQq7BHA6e5jkvKxIKY59YBuR4cPM88bVvNcWlTkq5y00+Spfd/IjF4eUFd6FR1m6S4dY4IIkAOFWGMcUjfvAcbejJ8ahPRySBgZlVS3JeNGYY8QjHh9eKb+6I7ZTHags7DhaYgdY/iF/QTyHrJpXqMnAuM5Pf6edacPiuVKC6q5vd++/0OdSb0WxjUHVRt30llUneoJLlid63a6GK7VRolQPKKizU3OoJRikWTR3GKke6qyWumLZWzXEqg3DL+DVgCIeMYUlT/xDnO/vR58qrHbsULhW4FIUtg8ILe9UnxOOVZYeMpt5dlpfeSpJ7G3uk1oZWryrUqx5rUoGZyaljtWOKz1O9No5VwKaQrIYLOhL+34d6sFpg7URqmmBkyBypNk5qZXbKLiFN4bTaktrN1bYNMk1KpexXMhntcHasdIs+4bXP99dfZt6JE2TWnS3HuO1x/fXP2bepRRi8H4rYfESfxM1IyO0RVpgh4raz8oH/ibiq5fx8L1Mib1N1fsr5H/pRtu2Y5V/ZyPShDfUDQlmnErDv3x7NvpqbTX7QHc2QfQwwfrrDFXMiRrYKc+gE/IHH/y1vHclVlA+EjD+WfYTWlgDxAd529u1a3ERVmQ89x7Rt9YqVvYuYPbgyYRjsgPD5AkZHozv6z4060yQ2kkU6EgqWHWJsykjAPPzxtjIyO+k2nH8IvgTg+hhj+dH6ojgiIAnYvtuSqhjkgeChyfAAnlVYkZSdcuZTu9C1a500urhYJJlUCM7OoyCcjIbhII5Y7jucGjL3X7cwD3O3VTfDYqzFsjfhJc8I8gMkcyaq19ZPbxtIjdiTC45q2e8eBxnn40z6CW0V20sEyKSkfWIRswCkBwCN/hKfbWOHgwxEsj059/c+fqNTU467BvRmzumlEsN7GCOeONjjfZo9vHvq7axb212CL+NRIAALuEFSO4CTGSBknZuJd+48uLWN6djkDlz7s+f866PoOvJcILa8eRN8xn4HFywygji59xFPElkVKNd9uvKmHRLeLG1h0ejs+WHYgFZNsMp70UE49JJPnim1teYqsav+LMsSvG4AJ/BOzqhOAV3AxuM4880EdUauKfEyjLR33n2/wCmfpznwkH26+p0KG+yw3pNrnSZmuHEchAiYoApIGFJG/jkg1Um11hy5+NMhoz3QilikQZVFlEjBCCoC9ZnkeyFB7+z352eNjPGw1C6d2by4GHDzWJi/DsQ3+lEtxwQMWnXjwoyFySCMnZEJUsAcDceGyObo6oPFd3McX+HF+Fk9GQQgPramvTfV5pp0tbISyJCipiJWbibfLEKOXIDPhSCfoheKQs3BFI6lkid8uwB394GC/5iORrseJNJKLSXb29/Z9T4XjI5MeSXVV6LmSRXOnRMOC1afHw7hy2fRGnCntBpJ0n1W3mIFvaRW5yMtG0mW/ZCcXB6wueVO7Po5brveXaDH/Bt2V29Dynsjv2UN6adWutWtuuLSOOPu4lHHM2eSh2y5JPJRWP7lYctM034157eVnJnUXerOby20sYBkikQHkXRlBPPYkb7VcugHRppPxqRRwrvEG96WBx1r/sqfejvIz3btZdFku5hNqBfAGIrVXPEozzmYe9JySQva7iVximeqXxderRhHHGArOgAWJce8hXkZMbZ7udRxPH5odHH4nvWy8f68BYmNapeIj6QW8dzIVLN1MDEzzZIMkmMdTEvjg7sckZ7uRq3SXVzKEhRVjhjJKRIMKuRjJ7yx3yx3NMNb1McIRAFjTZFG/rJ7ye8nnQOh9HzPmWVjHADu3wpD3rEDsfNuQ8ztWvDJQgpz0jHb32/8HDRW9kA6NpUtwxEa7Lu7seFEHizHl6OZqfUrVIn4VlEuPfFVKqD4DiO/p2p1resLHGIYVEaL71F+0x5s3maW6BoMt0SQQkantytyHko+E3kPXiuvD4hyTxJ9WHf79C1NvrPRA1pFxkAAsx5ADJPqFbXFrjyq3XWopZxmG1HAWGC+fwr52LM43A8FGBVYZjitMDH6aLklS5d44SzakduGHKrJZXeY8GhLeIcFL5pOHOK0uzVIW6ugLkilnEQaKuX3rXgzTGEWtzRXSRs2Vr8ddfZt6VPERyo7VjnT7X4+7+zb0AOYn4bSzP+A4/+zcVXrwcWT4U4vJMWVl8TJ/ETUlt5KyrVsjnZpYyEE+qp1bhf15HrqLYEkd9GxwCReeCOR/kfKlKNoGRwNiT0Nn6c0/6a2HVzIw5SL9KnB+grST3OVZOLHa2OPEHH1YNWPpLdddHtvwHiHoxg/Rv6qxyvUze5S5QUOR3HI9W4rpV70daC3e5lOJr1QsKKQTFb4UszftNhUIHIO3jtzy6jLLxY2GAfLOcfz+iun9HdSa9tkkmILx/gttgFjxwgD91gfSa1jqit0UHUZXEPVsNuNWU93I5/l7Km6D6j7nu1buZJYz6GX+qirH03sVW2LDmHT6Tj+dVLRYQ1xF+/g+w1EKh8IouosHv4gAO4/wDSrFpfa02aVhxdRIkfymTgPq48eqkGrjDY82+jarP0LIfTNYiONo4Jl9MZdj9EYowVcKZUPhFelOWduHvGceOO8Z5EZ+kUY82aU6Hc8EyMeWcH91gVP0H6KXWF46kJxZHLtbgHl6edc8+HU1mW6Ppf0f8AXP2sOhxbceTW6/A/aSj7XVHVCoyeZwOfqqu3uoOjY4V5Ag7+vb05oY6o5BUnYsrcuRUEDHl2jtWS4RzWtHpcT/kGCoN4XWb2taeup0noj0m1COIvslpEe07xgjLHZFbbLEnGTy9gKvW9WS5maThDvJ3kcRwOSqPAeApJaa4GieG442XhzEFbCLIORaPk4PI9/gc1fOgsthPGAZPc03IoeDhPmDgH1E0YmFT67aXofDYieJNzk9X9yiy2JdxFHCWkbP7IUDmzNyAH9O81aNH0uK0HZIkmPOUjZc81iB96PE8z5DarF0psFtsEOixOMdYSuZHG5UYOAADsCc86oEsk00rBJECxqzKvEBxk4UKp+E2GJxy2rLEhiYkWoOodrer/AKXd5mU4Sei2HF9qfwEO59831+qkGr6sOEIpwi5x6TuSfM0uvbhouJWJ6zOGB+D5GobGNc9ZLuBuqnvPiR4UYXCRgsz2+oo4SWrGWlaQGAnuto+ccWcNJ+02Pep9J9G5m1TW+sbC4AAwANgoHIKBsKT6jqrSE70HaShX4mUNj4J5E92fEeXfXZHAc+vibLZe/qaKF6y8iyaV0dEuJZ2KQ8x+nJ5J4D9r2U8vdS7ISJQqJsqqOyvkB3mq/Y2VxdHr5ZOriHOWQ8K4Hcg78eA2qw2fSGytzwxFmI5zcHE3+QbAf73rnxlnnc+tW0Vt4v33ET6z117kB23RZ95rxzCp3C7GVv8AL8Een2URFoSyE9SjkfBB7T+kgCmNnq9vM+fcs0m+eK4fsn/Iux9eas4uJynYCQR92MRqfQBz9WaI8bixbuN8q0UV49oRxJc0c+u9HuYQTJBKqfpFG4fAZPIeuk91F4c6uM+i3M79ZO5ihzgM+RxY/QQ8/SaUa7r8MAaCzwCQRJLkGRvEB+7/AC4FdsOIdqFXPmlsvmzbpNa3ZSLld6wnKvXD1DHJXWak5ovWh+IWvx939m3oQGi9a/ILX4+7+zb0MSJdUP4pYD/Ak/iZqSK2KfX6ZtbD4iT+JmpA43qOYE6sKZ2r4FJko6EGkxMM4STtVi0eD9LektlKM09guMDajLZDBk0dY5ZFPahkRtu9e0vZz5HBB8qk0icWsbIpJHGzZ8c4Az54UCs3COd+6ll2DitI4LoRNrGrGaN08s+tSGH1Uu6OqTMuOe5+ioUBBzTjo9GschbuIGPLc5H2ajoNUFaCnpLEUnZT3En1Nhh9dH9D3xHeDOzRop8wwlB+us9PZkeaJl59XhvUxx9FbdDdPeZZQuwLKCfQCf8AmpwjUqRa+ERWzcvRQUgwT5E/XR80JjkdDzR3Q+lGKn6qGvFw586xhuxx3GNxH1sYYe+AyPMfCH8/VSsrtTLSZ9h4rUmsWqpIpX3sihwPAkkMo8sjPrx3VjCWSWR+BOHKm4MVtJy8qIu8LIwQkrsRnnhlDYOPDOM+VXLpr0Ca2srO7VcccarcAHPC7ZMb+WQeE92QvjVZXTHlSJo1LMQVIHPs7gj1H6K1nPVXzG2kMNIubd06u46453BWQjhO44gpyp2xsR3Vtf8ARWTGYnWZTuM9gkd3M4PtFJ9Q0ue3wZUZMnAz37A7Y58xv6asGi6kzQlAe3Hl1H6Sjd09m49HnWFKE838X6EXTtbCzU76W4SNXRC9uChYKomwuFAkx2mAxjJz6aTTlid29R2phHPmZ37y7MD+8c+zej9WuMLJGAuCiHkM7NxbHy3rRzyuluXKWpXoo/E/zoxJVQjhQNj9MZB9XhWumW6yPwu3CPLf/fdU80D28uBhv0TgEMCNtmH+zTnPNLK9wtN0ZuJ5ZmDSuWxsAeQHgqjYD0CrfZdGwFDGWCIEd2ZX+oD6aRWGqxBwssZgUDnGOJjnkTx86l1jUIhKAjPNFgHHaQk/tAj6tq5p55NRikvnr+PqZzjK6RaItfsrUEqsl247z2UGPLf66Hh/tDupZBwqIY+8xR9ZIB5M5/pSXQryCaQLONiPwarngB2woUDmd9/KrNqGnmIduN4Y+7hjJJ9YHCPbSlCK1m7fLt8EtkQ8NfyZFf8AS63I4Taz3Mh/v5PfH9pY+7y3FaPpV9dRYl9yWNtj3vVoCAOXZUcXd3stCrqfV7W1uAf7yXGfSBS+7sLy5OZHLDwLgKPUNq5YYig+qlFdrdvyWn3IWVbaerBNSj0yAFE668k/T4xDED5BcsfpqsrFk7c/Dvq86Jb2lsSboWsvkwMjDyABx9FM5f7RLeEYtbaMHxEaRj6BmuyHGNPLCEp9+iX2Xkaxm+SbOayRsuxBB8CMfQaL1j8gtfj7v7NvRPSLXXu5OskCg4xhc47znBJ8aG1k/iFr8fd/Zt69GLk4rMqZurrUMvXxaWPxEn8TNSA71YruLNlZH/Bk/iJqrrJvS5hzJI03pvBaFlyKUopqyaRcDh3pNEyFcWVbemK3wGK9dQB2yKO0rSVPvt6UScxuurrw0nlugT66J17SeDdaRwKScVt0rQkluPbeJWoqdgq7VBY2TYzQeqSEbUv3EXoClrQq1J8sD5Gut/2P2Kiz42G8kkh9QIQfYNcllXiGO8HY/X/vyrpPRLpGkcSRDZUUKPV3+3J9dVhayst7FV/tEter1K4AGA7LIPPrEUsR/n4/WDVdv9yD/vkD/Wrr/aLKkzRyqRxqOBh3lc5HsJb5RqjXLZNZuDU5BExazcLZ7u+mo1opNbyoqt7nKsocZViH4sMPDYClEaVvihYMZNSe4NK7PpG36S2WsafNHxBHkicPCxHWRuFJDAd4BXiDDbs+quI6PdFLcSD30TpJj09kj2MarCTFWDKSpHIqcEegjendhdgW84J+CB6SWGK5+Ii+rWuqJxFdFv6cuJ7GOUYPCyMpBz2XBGCPEEiqDpd4Y5FYfBINNNO1TNpPbOe7rIj4EEF09eOL0g0hYUdHo4MUI0nFjLVIhHNlfeSAOn7rfB9RyPUKwH4nIPeoHq5fzrDSccAz76Jtv3X5j2ge2hoZO0p9VZ5W4299h1oawDhcZ7jv9Rp5qw7CrseHiGfYRg0baXsMGWeLiaUbN3ZHMEez20H1XFb8f7RyPAd2PLGfk1jOWapGbdtMBluA8GG3dCAD34oOKQggpkMN8jxHIipoYiS6AZypYeld/qzQ0R3z4DNdEY0tDSqWhb7DWIpZAZYEDhBxbY4sc2FWJI26nigZguxZGdjGVPLbO2NqolpP+E9K/TyNXPotLx2/D+yy+zOP5V4/Hpr/AGfKznxbTsFgsJX6xjP1bqfeAAhgeXCxoWSGEflBuH9IbH0VLqdw8PDOo4lGFkXuKnv9NPtOaOdA0b4yNu9c+DA8qwliShFTfw9q0ruJt7iK21rS4jtArEdzoW9oat7vprZYwtlC3piQCoLzXLdXaK7tVLLkEFQfWrDf0GqbqiRByYGJjO4DZ4l/ZOeePGu/h+FhiPrqfzcrT8UbQgpbpm2s3sUr8UUIgzzVWJXPiAeXorbVj/4fa/H3f2belbUz1P8A9PtPj7v6revajFRVI6EqGNwfxWxH+DJ/EzUqkQUwvpMWtj8RJ/EzUoaXJoYDLT7bjOKs1ro21IdCmAYZq6pdLwbVSViYq9yBM0N7qZW7PKp5nZm5bUVZ2nWHHLxp5UmZugSYmc8OPTUraEka5p/LYLEoI7qqmvdIdii0SSJirBn1dVyvhSXULvjOaCdyTWjCso4aTNFBIIj5VNC7/BoON6bWUi4raMbYwKaZu/NQNvR19gnalzNV7bjNw2BioeKsk15RUjPMla8XdRFRmImk0gRqrVNHGcr4E4zRlppxO55UdFGF2ocL1AXKgUnuB7vXQjDB9Bp+9kG3oO/0xwOJRnA3A8PGspJVoNokuD1iQRggEudzyHFwrk+Xf6q6NqfR9I7eNFwQF6tj+0dwT6z9NIOj/R4ORxDbar6IwAYJM4Zey3l8E+o7ezxrixsGoJI5sWDSRyjS4+C4iLfBk4WHk2UP10u1SwEM7qPeb8Pob4Pq5eyrN0pj6ubrVxlscY7w42LD0kVTrq5LsSTXRgwaVPbkaw2PWzkOM931VZOjuvJBxK/iWHntyqrGWoJZc1GNwkcVZZbClhqWjOmWbrcQPttJG2Ae7Y4rn+m6rJCcoceI7jTbo/ryxRFTzHFjzyKrLNWHCcLkliQkuq2q9+ROHCrT2GWuaw1yyu4HEq8O3eAdvrpeJKhNeAr0I4cYRUYrRGySSpEmKaat/wCn2nx939m3oGBKZa4PxC1+Pu/s29UxmdVGbaw+Il/iZqVPFwjJ29NPbyHitbA+EMn8TNVt/s4LxyXUkC8Uq2FwUHDxniEluQQnwiOYXv5UhHOYbnHePaKa2muY2LD2/wDWut9FdUne4VYZevLrOWVyJY+AJP1UrMJmKnrEtxsIwRMw4cqeC4QXd8w/JY42Lj36bCMo8m5Vj2hxQxHHN0kIGCMNOgo5H0fmilx2lPrFNb4xxdoMo9YrqN3eXCyyhLMSRgL1RPCvEQoMhLbnfjCgcI3RtznbU39xxBfcKjtgFuLiAUOgL+8B96XIHPKjY1TnZOQ4Lr3S0FSiMCfHNUx58nJI9tfVceqXPCC2ngHCFgJAccS5ZQSgyRnHhzyRyrV9SneOJ4bdRx9fxgxs4AjJVGVsoctgMFK9oZ3BxxQUlR8rrIviPbUrV9PQ3V2y4mtkjDCUOAmeACJiMPx4PaCjON+Pu4Tn5gtYsgegfVVLUGR1IsmK3eDFRyLVbAYeU1CDW2Kxik9Rm1ak1Kkeay8WKQiS33qzaDpyucmq/aRU90y76ujNRWW0OtRswi7VWI7d5H2Bp9d3nGKn0ThLYA3oeM26Iy0CraMop9oOnlvfCnNtpwfAxT+2sFjGanRstSYLDp4QZHdVd6XaqVUFSA8ZypPLPeD5H+lONa1xYwd65n0h1USnY1ThejE2mgHpJq5mk4gMcQUkeBIHF9OaRmjBBQtwuKFHKkjNaaEEhqGpDWtBZkGtTvWMVsooAyRWi1K1SQR0xk0S4FF62fxC1+Pu/s29ByvgUTqh/wDD7X4+7+q3pMCz6dpUstlZlI3cCKQZVSQD7omOMgVNb6PfRNxRJcRtgjii6yNsEglcoQcZUHHLYeFczDnxNe6w+J9tJMTR1eM6moO9/k7kiS4GT4nDbml9ydZz2X1LHlNc/wCuucdYfE+2vdYfE+2poSjR0Fv+2+59S+euP9VSRxa33y6j87cf6q511h8T7a91h8T7aZR0KQa33PqXz1x/qrTOufp6l87cf66oHWHxPtr3WHxPtppgy/MNbIwW1Ig7EGW4/wBVL4ujd6PzWf5s1UesPifbXusPifbTzUKi2TdHb48rSf5BqE9GL/8AVJ/kGqz1h8T7a91h8T7aMwyynotffqk/yDXh0Vvv1Sf5BqtdYfE+2vdYfE+2lYFqTozfD81n+bNbt0ZvT+az/NtVS6w+J9te6w+J9tFgXS36OXg/Npvm2/pWZej17na2m+Q1UrrD4n217rD4n20isx0az0S7x2rebP7jf0p5oeiTK2THIv7yN/SuO9YfE+2vdYfE+2haOxN2fSkWUHvWPoVv6VBe6jKQQIpT/kf+lfOXWHxPtr3WHxPtpt2JaHT+kdneS54beY+hG/pVZPRy/wD1Sf5BqrdYfE+2vdYfE+2nmFRbk6P336pP8g1FN0avj+aT/INVbrD4n217rD4n20rCixf91L79Un+Qa3Topffqk/yDVa6w+J9te6w+J9tFjLKeid7+qz/Iavf91b79Vn+QarXWHxPtr3WHxPtosCzr0Uvf1Wf5BrcdF739Vn+baqr1h8T7a91h8T7aLAsknRe/P5pP8g1t0h0+WCxtEmjeNuuuzwuCDgrb4O9VnrD4n21gsTzNF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45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600" b="1" dirty="0" smtClean="0">
                <a:solidFill>
                  <a:srgbClr val="0070C0"/>
                </a:solidFill>
              </a:rPr>
              <a:t>Begin and end at the patient –</a:t>
            </a:r>
            <a:br>
              <a:rPr lang="en-GB" sz="3600" b="1" dirty="0" smtClean="0">
                <a:solidFill>
                  <a:srgbClr val="0070C0"/>
                </a:solidFill>
              </a:rPr>
            </a:br>
            <a:r>
              <a:rPr lang="en-GB" sz="3600" b="1" dirty="0" smtClean="0">
                <a:solidFill>
                  <a:srgbClr val="0070C0"/>
                </a:solidFill>
              </a:rPr>
              <a:t>Questions?</a:t>
            </a:r>
            <a:endParaRPr lang="en-GB" sz="36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715180"/>
            <a:ext cx="1584176" cy="95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4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44824"/>
            <a:ext cx="381642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47" name="Picture 3" descr="http://www.herbalfire.com/images/Vinca_minor-periwink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844824"/>
            <a:ext cx="3810000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945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31426" name="AutoShape 2" descr="data:image/jpeg;base64,/9j/4AAQSkZJRgABAQAAAQABAAD/2wCEAAkGBxMTEhUUExQWFhUXGRgaGRgYFxoYHRccGxgcHRgYHBwaHCggHR0lHBwVITEhJSkrLi4uGCAzODMsNygtLiwBCgoKDg0OGxAQGywmHyQsLCwtNywtLCwsLSwsLCwsLCwsLCwsLCwsLCwvLCwsLCwsLCwsLCwsLCwsLCwsLCwsLP/AABEIAKEA1wMBIgACEQEDEQH/xAAbAAACAgMBAAAAAAAAAAAAAAAFBgMEAAIHAf/EAEUQAAEDAgQDBgMECAMGBwAAAAECAxEABAUSITEGQVETImFxgZEyQqEUscHwByMzUnKC0eEkYvEVFkOSorIlNVODs9Li/8QAGgEAAwEBAQEAAAAAAAAAAAAAAQIDAAQFBv/EADARAAICAgIBAgMGBgMAAAAAAAABAhEDIRIxQQRRMmGBBSJxkaHRFLHB4fDxEzNC/9oADAMBAAIRAxEAPwDnfBNt2jjjhGjaB7nQfWKtYiwHHktkSkElXLQaD3MUR4KT2FitxQMukq5fC33Ub9Vq3/y1HhCQUuOEanQHwT/c1x5lTtEpdkJv0WyCEJAO+nOqmDYeu+czOKKWQe8evUCtFYcH3iVH9WjQ+J6VbxPGUtIyp0A2A0qcZUku2YYeIOK22WUs24CEJGWE6Z/T7+tQcIlaVEyO1UJUrk0gdSNT5Deuf2YcuH0gDMonQch4nwrpDRFu0G2+8tW+3eUOfkOQ9afI3DbMyfiPFC6420kFSiQI55dz4TEqV6DlV3F21uW0IRmdb+EEA5su6ddiRqPOp8Ow4NMG6I76kqaSrpqFKPipWo9Kkjs096SHWydJ8dZ5edcmWfUhk/Au4dxXetNoWhl1YWCqEJJKADEkJGk0xLxe5ccYQ7IkpWU5idd0iDvyPpV/H8I/wVllnOs6+JVB+tUuNCBegJiEFI8NBGtXlOSX5fqKwDxXjlwl9eRsuZiSojWDtv00pfVi92vdgjzirfFGKlpeaJzTyn87miKEnsUkjVUe5pZ5Gl0LegDc3LyWwotgk/KNxQS+xUlJC2Pf/SmHid5TQASCTtA+u1CrFpbwJeBCZ0TqJ85owaUeUkFEHCHDv2lS3FCGkanx8JoPjiU9usJECdq6vjLAsMPbYQP1joK1R5aJ9D9xrkK5KjO9dkXux09lcivKnUKiIqqY1mRWprcGtVVjG4GlaTWBVeVqCT2bCnFJQgSpRgDTU+ulT/7KeOb9WruqymBPeiYjnprpy12qtbPlCgpMSOoBGoggg6bUVw/GXknRwiVZv5tNR0PdT7Cg9bAUhhL2v6tWkzpGyVKJ13GVKzPhWf7Lf/8ARd3j9mrfptvofajSbm4CXClwpS4O/oO9oRzHiaFnGn0kgL6bCNioj6qV71oyUjA0JrK3TrWUbBY44hfFYbZaG+VCUidkiE+6itR9OlFX71DDbaUmQCn1AIjzzEqP/LSxgdm+86FIaUs9Bp4dRA5UdTg5IU7dZkFGqUGEyqO7PMwY0GkDflXLllHyxGmts3wax7QrZB1Ku6TuCrUT4aj2oLa4K59uS06O+lfeSR+6dvInT3pmwwJbUHMmQSCJJzukabH4UiNz7bUZx1bnbpdcKFKWoFZbAypVlkIz7KUAUkxtmFcscjjbQEwbi2CIw1xwDQq19D8o6AVBwghV266qTlShesT8KSSf+0U8fpRwP7SpiFgZ0pJPIDc68ye9+TWvCbDLK7kNjK23brSnUSTG56k66VSUFbT9wsuuJH+yWhvLpn66e0VBxYf1VqRoexI06SQZ/O5qm5eq+xttE6BYI+o08Nq34ouMyLZPP4dPOYqTaa+iBYz4v8Vg1MFISuT4IURPkUj3rmOP35XegzoVL16xGX7zTvxFff4vMDAbaMHyQRp6mkvFsPyW9s+fiW6v/lymPcg+wquR3aX+aNLZNahC1rRlzKUkBOpGUzqqANdJ6Ubt8O7S5bajutpzKjrMAH1qtwRbpUp50n4AhI815pPolKqI2F2EW9zc7F0lKPBKe6D6qPug0sI3VgSE24x1DVysAAlUBM68zH4USw9kKe7RwAhHfUDsSPgQfNUek0K4Q4bcurpy4UhXZo0bkEZzt3dNRPMVNjd0UFbSTJKoJHMjQDrA73uOlGVJq/xGcWAeNOJVLekGSBAJ6dfXU+tLbDDlypR0kCek+E9a60zwZYNWwcvsvaLEiVEKiNAlIMk/1pTvVs5iGGuybSNATJ8z0J6U7zJK0tlJY+CtsU7rDghMlWvSKHLapvubPtEpCRvqo9I5VIxhoTolMnrQj6pJb7Jc6EiK1NOrmFIJJKQT71ocEb/cGtUXrI+zGUxNArynJVvbsCVZR9TQHGL9LpGVISBtoJPnFVx5ub0tBUrBdbtqitDWCrscY14gktgc4oK3bFZJG1atImrblxlTCailxdIUpuoymKytFVlUow4pceslhQVKVb8oPjW7mKqLhW73mnDByxIJBIOXmdCZHTyBpYldKuGA7MlOih7f/k+prcYctTMz8uZPprp7VxzxpVyEd+R7w26Y+yqVCFLt0hedSwoOgmCMq9QddhtRlwNv4ccgCVMrnKkCACZkQJ10knnXM+FsYaU9/iLb7QIVKASkGR8cAEEjx6+VMPAN8pSVpVsQRHM9JHqalPE4K/fX7Aeh+4mJXYWzgPeCCPUDT7iPWlXAbiLdZmFLSn1mZ++jP20qsEIPyZgP5V/gFUDsQAlCflkGPAAf0NTyT2n8v6Ab2XcYVlKEbRAjxk1bKwX2wrZJJM7wDJ8tBQbEr0KuEg6yTz6DXz3qdOI9mtSokBJSqZ5nb1g1KNcrfQF2bY1cFy4UE6kwkR4wI+/2qHjm5T+oaSe62NuWqYn7z/MKmscGuFDtuzKSolfe7u+wg6xuZ/zVQv8Ahpbqu0U+iSeXwpHPvGJPhp607yx2m+xuLK+AYoU274BjM4lKfEqSBHj+HrXVsG4cSptsOpGRsAJH70cyPMqOvNR6CkvDGrS2CENozlK0krK0KKSogZ9DEnTaJiIq/iX6Sm3HlWtrmBCVZ3RoUlOgSgKB25qjlp1FMWSMr9kWhGlyY28TY0xZsOJQR22Q5EJ7ysxEJmPePCuL4Rg1yt8LcCmW0wSpWXMdflCtBrzO3jRVNw+juNOpzjvd5OqydZUqZMkc6D2HEK3bgsXKQlZ0SSIEn12NDnKe4pAck3YVu1tZ3M6c+YFOfOSof5kk/ER46eFLocQR2MEdVnUzIlX31c4gdDJKAZUEgnTaRuR0pSbfVJVnkjnFCEJzX3icm2PjaGG8iQStI+KCBm/Efnaon7hAVyy75Sck+A/pSiziKDqpA7QRC9QR7fUGaYLq3TcMKI3SJkfKf77VKUHjavp96FLd5ewZZSkaapMmPKaA3hulkxl85/CNKxx49j2kjO0QD/mB/Ax71I++ooDjR00UpPJUeHUa61WPKPZgBcYW9upJV4gzQx9BBggg+Iinn/aKcgc+XmRunzqteuJUnNlDqOo3FdEPUyXaGUqE5DJImNK27A9DThZWjZEpGnQ1NeWScp0q/wDzWU7EhC4NTZprFW+utWwkBJp20Kwc4aysDZJ0rKe0gh/hNZcLtvydHsR/Y/SjjLqkoQCIhMH00M0tcH3pauUL6f6H76N4jjOZC2glIUHHkpUPmCllUHyzQKhnjy+gswbgmG3Tb3aNBSVNALnUSJA7vI7iab8NcHbOqHM59NPiE/fNAuGsRWkqQo6ZSk/nzo3hGF3Dtw47lLbRCQlSgRmjmkHU89dq5s87i+XgV7Lq8ShtaRyUqPUp0/PWrtth76gChtRAgSdAfU6VeVZYfawt1SSRCiXDuv8AeIHMQmByjnvWqcbRiIWhl8pCdNEhPkYOuWuGUm/h/sHjXZUZ4VbFy25cvEqElLbcZR1zK3O+wA23o/d3nZpH2dhCyiYkgT5QZnxkGknDbN1m7Qh2SslfekwtMCDB2KTII8RRe5xDsnkE/Avuq8FfKfA7+woTjLkk3ejcvCK1hxcu6uFMPslkwYGZUyN/i2PPnVo4IleZl+Vgzkckgkb8tlDw08OVZxfgmdCLtgfrmTOg+JI3B/PPxo8/Kmm306EQZI2M6j0Mf81WcIr70dAbbOZpwddk+tAVIWIRI3MymSNJBFOGKYClu5S8EBKlIUFAczoZ+u/P0qX9IGHzbpeRplCVp8hqR5bVfuLntbe2WNSW1ZvEo7o8tD9avO+LvszboQOJ8RLFyyoGAcwV5SmrPGuG5mUXLQ1jMCNdAe8CaXOPnsz6R+6n7z/YU3cF4gh7DblDh7zKStI6iMqh/wBhquHH9yLClpCthV47c3WeJUU94ESCkJgz4bCfGao4pa5FKW2IR/2nmPKjP6OMTTb3ye0AKVhTSgRpkcgHX29jVnjDDfs76knUHQ9D4j0g+tVk6YGKiVKAJyxIiimCXpQlcGAtMEciP7Gh9wCISTpy8q0SoJgDalkuSCExZlSVKkgH61rgdwAstmYMxAmD/Q1teYqOzypFQYFeobJUoa0ihcWmYsWjwbUoLT3FaKB00OgX5j6il1FyptZLZIEn1E8+tE8YxMukxttQhSKtijp35DEYsKxEK8PCiF1eAJNJjSiDIqwu8URRlj3oY8vX9dKrBw1qoya9iqqNIzLVmoZqyqyZ5VlLKCbBRlu4UqBq+0uSesz+NSYvgrrQCiJTtmTB8eVUmiRrzMR48qZ72NOJ0TAC0l9JyJWvLog6ZtTKhII0AA161d/3vX9rDTqFNA6JzGfY856ilzAm3UupeWkFATGYbCTuP60441ggumDHxJ7yVDdKuXjB/O1eRkjFTSnvX5EuWqCiGkfupjnoD99AMVwZVmtF1bCGiYcSB8PiOnl50Q4Zvu2YBOi091Y6KGh086a+H20PBds5s4kgTyPI+M6ex60vp0+TgwLborXTSHW2rhI0MnrlMd4eX9vGhtrg6bxi5ZmHMoUg8wpOaI9RUGEJcYbu7dwx2CkwDzzSEkfyz7VDwhipbuS5PdJCddpTJ+oVVIxSy2/Y3kK8AXXbp7Jz4lDIofukAifflXvCbSkqubNw6tkqRO+Q7+0HT/IKDX6jZ4irJolwh1vpMiQI6aUz8SuBi/tL5HwPDKv6H7p9TVopdPx/JhR6u3LtgtJEqbKkkc43A8tVmlvhhg/ZHCdQ0Ep32zE/fFOS4auH2SdFgK6aDcCOqT9K4ziuMLYddYbWcrpRm5RlzHLH8w1ovHypfT8jMGYxfJFytTiUuoVyHIRpB5GtrAqQtbLRgPhISSeS1DQkchzPhR/GMEZNqy+tJISkIcy6KT+6vTcHY77UFt7FMIeRngbZiNp0OgpozXDXj+hfD6eeV8YFv9IXDSrB9sCVnKCVAGCeceG49Kt4699ptEOaFSRB6ykCJ8x91NmN3f2xFs4YKigpVHhGkdJB9SaVLy1LBUP+Gv8A6TVJS8rop/DcsXOPafQmF4lIPQ/kVJY3ISqSiY60Qv8AAFtEiJQoSD0PQ+NR21u0W1FaoWNB/pR09HPKDg6fZHiGJJWPgCfKhIVOlWnmU6QZJrx2yiSDWhxiqQLIFJgVo5V44Y4GwuCZ5Vhw9eWSIFNyQLB4GtRrq0q2IqNVsd40p1JDWQpRWhNWwkxAFSN4coCVaCjzXk1lVo6zXlSkAGBWUHsAYu8QuQz2Ssqm1ZSFjXbUd4fcRQR/cDoKJYAjMsp30kA7eNV8Xs+ycKdY3E9KCmuXHyVe9nRuBki5aCNzlOm+29HeHbjs3iy5/DJ6cietcs4Q4hVaPJUDAkHrB/oaZOOeI1C9bfQAlC282UbEFRO/nOtcUvTtT1+JFx2NuK2aMPxVIWSm2u4knQJVtP1+gohfPKtLhMKghRAPIjcHy0+tI/F/E326xbJglhQE84VoJ9gPSg7nFBUi3zKOZsELJ596B/0x7mtPHy+9BbTM15R0P9LWIBCUPtRmuEgHWYyCY0/iodw9b/8AhzS/nlSlePe7v/TS5xtjBebt2pkJDhH82X/6xVvhHHkloNkwU6FP40M3/U5Jd9iPaL3GV0VtNvfM0QfMfN9DRdN8LjDXG83fbAcZ3OoOaOnv+FA2H0vNLRuFZk/eKUsExpbOZpSoTCwCeSgkwPIkR60mHlJOu12aNnS/94m7tlh9KhnCQhwTBBTpPsR7VzTFhnvSBzcT4wJAqhhWKrYBSIIOUnwjp6aVs9eK+0KWlQgkGRqDzrqWOUZSY9bHniC+SELbg5VA5SPlM7HwiPpUQSMuUdIqa4spSpwGUhCgifnJHxHwj76GMXYga+NcmOa3+p7v2KrU350GMAfctnc6CDoQAQCBm0Jg86jxPtnVEJTmA1VsJJ236VVbuqrYut3MFtlWVQggclDr5iPrV18NI9KeJY7cFtktionO2onnoflNKjhBW5mOusbDbypvsmg22pxwwSNJ3PU0mLvVySG2wZ1OWapCOvmeP9qpNxl5NmlJKCIJIMg61Kt1JTqkA9a1tsXdB+BJHTLRRy2S8gqCQgnlNaUmu0ePR5ZYglpgpKytSj3URokdZPPwFCb3EXPhOlbPWxSE9ZrbG3UqyxuBrQjXL3sxVafKoFFb/BLlpsLU0oIV80fmKC2i4UK6Qf0gdoym3U1JMCRrJ2FUaVh0KeBMtqnNoRyrfF2c3dT6VW4jYcQ9mKCjMBHjFFOGcIce1JIOwqU4NStMwGbwYgSqaymTiZhy3SAtOh2IrKS8r7M0LXC8h0kDQDX1NEOOGky2tPOR9BV3hvD8lslZGriif5RoPx96CcT3MqSnpJ96a+WfR0PUQCpNbO3ClBIUokIEJnkJmB4TXijUSq7kISIeIBAJAVEjrBkT61hNaAV6kUQBG1dU640g6wQkeImarNXikudonRUkjwkzRa6woJQlxpWog77EazQEGpR4yuhUhm4TfcW8pIISkyogk6a/LuanvsENziAYthPaKmBrkk6z5fjQCxvlNpWEaKWAM3MJ3IHnpr4HrXWv0SYSliyfvnPicORJnUIHxR4qmNOvhU3DjNzA1uxEvODX0vrYTDjg+EjQLEwCCTpOu/St+HOEXHlrSuW0oJC1bwofKORPlXW8OtVj9esS653UA6EJ5nwHKhmO4ihhCoIAEkkDc8z51x5fVTqo9sTkxc4mxBFszkBmBlAnU+H9aSLS+TojaAI8arYvfLuXSo7DRI6D+tXOKOFHrNLS1wUOJSQociRJQRyIGvTWrYPSqMal29nd6P1MvTz5R/2XUrNWUYgpAnNA67UoIdXrCjFSMkq0JM+NN/D15PYl9sQa1DYyIvu3WEqOZJ5yRtrVleHNgyB9D+NLuE2TxXDaMyugJnz0Ioov7QN2yPQfjrRlBLo8H1OeWafKRHc24S4FAaE9RVh217wUMo61XU06od6RB23/ABiprdgH9oV+kf1pJS0c5KUo5q9qrXbDahrIjnVvsGp0JjxT/ep0ssE95RPoa5+fF2rAxQUiDpVmweUFpXzSQfane1wu1cBSkgE+h+tLmMYaULKUJISNz1q8PVRm66Ndl29vjeKSBACKK4LjX2ZULEbQQJn2pEDykK7pirycYV3SRMGatTuxto6pe3rd43C0xBmDWULwC+aeaCto0NZXPO3IVkba0oa7PkkZR6b1y/FbjO6tXKdPIUzY7iRQFJB30H9aVGmpPhVfTY6lKb8nQ5WaoegRFahM1YubQJ1BkVjFyEjQa11Xq0JfsQZI3rYt1K42pQzcqktm8+kwaDlqw2aM3qwCmZFVVVIpopJBqNVMkvAQvwzh6HXZdnsUargwVdEA8irryE103hzFzdXTVmgpDQOdYRAQkDWB1gfdrrXKncVWWw0kJbbHyoEZjzUonUk1d4axn7L2jiVfrCkJSBPOZM7QPfWoZccpbf0X7iNHeMZxtoIddBCSD2aE6d1IGpH3e9cS4jxo3Dhg/q07f5j1ofiOMOvkZlaARlG3mepqsYA8Bv4mkx4Xy5z7BQe4Kwg3F0y31UFr8ADP59acP0x4ik/qhsmAB0Pze0Afy0U/RjhP2O0cvngM7ghE8ugj3+tcy4jvjc3QTuMwHmSdTRu5fr9EYK2GHJFkgKAJUCrbUZjp9IoRiGE9hlObN5DzH4U73qBnabGycunggSaVOLnTmQkeFThJuT+ZrYdwlKC3kQkdoNRPzf1PgdKqXGLpUdspGh0Tvz0ioXGTmSAQDyJMDYbxyqte24uCIGR5PdVJ0VHlzqeN02M9omW4D88eg/pVdQP7/wBBUr+C9noVCY+UqP3gVXTZADVRPjVJImzYJ6k0XwVq0Ji4W4noRt6wCaB9jHzGtm2VdZqLXzAPhw2yQ2py3UHVJEjvEqEf5dNaQMex9ThygZRz60Ywx5LagvKcyTI700Wu7+xcVnNr+sjfNp7VOEoxnclY1o5wlhZEhJjrFeIbJmBXXHGGHGAAnswscxHseYpPx+1atRlaMqVzOtdEPVcnVbNysA4bfLaSQNjXlRNPFG438KyqtNvo1kV+8XlynWSYFSW+CvrWG0CVK5UwYTZW5GYaGieElppanO0IMRrWjnitLwWUG1YCwnhVxS1pdMJRvruaG4lhqUuEIOgo5jXEYkho/FuetKy86jzM08JSlvom1RG48r4Z0rxokHxoqjh91Cc60wKHvpVOYAwOdUUovSMY0oEkL3rRu3zKgVavrRQSFmDPSqf2dxIzQoDrWjtaMjR5opMVI1bKIJAmKhcdJo9wm7C1E/CgZo8Z0o5JOMLC7SBoaKDBHe2ij3BOBm8uAj/hp1WTt4/dQK6dKlrUTKlEknpJk+proGCXIsrUpHdWsSpQMctvz0FSzZFFJPyI2Ef0lcTpQgMtHuIGVAGxP70GkPgSx7a7Tm2TKlHyBJ+gNCsXvi+4VcuVO/6PrXsba4fI1KQkfzmB9Ao+9DjxhvtjdILWys7rqzslJ9CtWseQn2pIxBztbtAA+Yekn+gpyKuysyo/E8Sr+Ud1Pv8ArD5KFKfDdqp10un4UqgTzMEx7CfWpwjS+n8xUWcWdyyegVQzAn1FJWTrm/ATXnEz+sdakwpEMjxk++lBxrH+IfAUvGA530rUnrB09R+NQNtspzBxbilDkSAB7Go03pacG2VQyqBE6Hnr0rXFLdIIIJCTsQZHlrQg2qTYdUTKu2k7RU47QgEJgHmdKCoZGZEnMlJkjaaOX2JpWRkBSNNDypci1oQvtYP3Qpa9+QG3rUXDmVd0tMApQNJE617iuIdmz4xPqdhXn6N2yQ86rmYqMYtwlJmOg4TxHbXKzaXaBmRGUgRpy22qTGuCLFpBuXDIERJ08KSsBYz3zzvJAA9a6DihP2ZKHRmQ5AIOuhqU5OPXt+QyafZyXjZ9hTiQzGUDlWU7336KrYgLbUuFawDMeFe1eHqMUFxti1RzEswjeCBNAHrpZ3UTR7ih0JUEp07opbJ0r0ccK7KxDmC2LOdP2hcIIOx58hVhWINIehtJUgHumN6scC4ay64VOkEIE5TzJ29qNYa0wrEGkZUpRmM9BU8lPTEfYvYrid06IKVBPSK3cW4LUSkBJ96cuLsWtmXVoQQqByFJ6XkqZK3FSn5EdKRR8V0a2bcOIacBbdMdKlx62KQEIcSpPTSgbF2lORWXY6+NXMXxltyFIRl5fmKzhNSuJhfebIOtbt3CgkpGgJBMbmNhPTU6VZct4grO9Q3YR8ldKknodM1ZgqSCYEiTqYE6nTXTwoliuLqe01CenM9JoUgE7VlaUE2m/AGie3SVKSlI1JA/vT9ZXRLYtGxJddbCP4gCkDy70npBpRwBsZlK6CB4E86buB75Ddw8+qD2DSuzk7LWIzDx5VzzXLJXhCvbLvF7KnXW7NjWAGx0EaFXgABNaupbbIZaI7NlCgI+ZR0Us+JM+kVUsMVypfe/4jsoSf3U7rjzkDyBqDDHP8K+6dSpSUAx01MH2oN29GFPGl5nfzzP+lFwnKEp6AUHtB2lwJ2mfQUaK+8o9BTTWlEzBeLrOYRyo1hjkDKRMxodRPrQJKc73gN/SiSHYM9KlkWkjImvEJBgpCZ2y7ehH41WyRsaJPPpKAtBJGykq1g1St20OOfFkEaiJnw8D40it9hlGjwsdoMpGlF7O/7FhLLWg1KlHcnw8KrOrQgFMwfz6k1FbW6nO8e6j76Tbj8ibGzArhDDGZz43FZoGqinSCRy5/SmPGOMmrkIbbaUgJ2JI5DTQbc6592kaJ18aiLhHPU8qg22mvcx2HCcVUwhMjNm5GsrmdhibraYCuc696NOQOgrKjco6i9BUmI/Ff7b0FBjsKysr6JdFo9Bnhz9r6UQa/bj+I1lZXJk+MnL4kCcY/aK86rOfAPOsrKvEJiPgNQGsrKMTItP7J8qqub1lZWgGJewf4j5VXuviPnXtZQ/9GYRwT4VeY/Gp8F2e9PvNZWVB/FIQsXX7Mfwq/GieH/+V/8Avuf/ABJrysrQ8mQs8N/tT/Cr7qKHZdZWU8/iGkUcL3cqf970/GvaypT+IDI7H4D/ABVuP2yvL8K9rKV9yHl0b3fxfzCmG/8AhV5j7qyspH8JIh5J8qhsvjVWVlcz6YCa4rKysqa6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1428" name="AutoShape 4" descr="data:image/jpeg;base64,/9j/4AAQSkZJRgABAQAAAQABAAD/2wCEAAkGBxMTEhUUExQWFhUXGRgaGRgYFxoYHRccGxgcHRgYHBwaHCggHR0lHBwVITEhJSkrLi4uGCAzODMsNygtLiwBCgoKDg0OGxAQGywmHyQsLCwtNywtLCwsLSwsLCwsLCwsLCwsLCwsLCwvLCwsLCwsLCwsLCwsLCwsLCwsLCwsLP/AABEIAKEA1wMBIgACEQEDEQH/xAAbAAACAgMBAAAAAAAAAAAAAAAFBgMEAAIHAf/EAEUQAAEDAgQDBgMECAMGBwAAAAECAxEABAUSITEGQVETImFxgZEyQqEUscHwByMzUnKC0eEkYvEVFkOSorIlNVODs9Li/8QAGgEAAwEBAQEAAAAAAAAAAAAAAQIDAAQFBv/EADARAAICAgIBAgMGBgMAAAAAAAABAhEDIRIxQQRRMmGBBSJxkaHRFLHB4fDxEzNC/9oADAMBAAIRAxEAPwDnfBNt2jjjhGjaB7nQfWKtYiwHHktkSkElXLQaD3MUR4KT2FitxQMukq5fC33Ub9Vq3/y1HhCQUuOEanQHwT/c1x5lTtEpdkJv0WyCEJAO+nOqmDYeu+czOKKWQe8evUCtFYcH3iVH9WjQ+J6VbxPGUtIyp0A2A0qcZUku2YYeIOK22WUs24CEJGWE6Z/T7+tQcIlaVEyO1UJUrk0gdSNT5Deuf2YcuH0gDMonQch4nwrpDRFu0G2+8tW+3eUOfkOQ9afI3DbMyfiPFC6420kFSiQI55dz4TEqV6DlV3F21uW0IRmdb+EEA5su6ddiRqPOp8Ow4NMG6I76kqaSrpqFKPipWo9Kkjs096SHWydJ8dZ5edcmWfUhk/Au4dxXetNoWhl1YWCqEJJKADEkJGk0xLxe5ccYQ7IkpWU5idd0iDvyPpV/H8I/wVllnOs6+JVB+tUuNCBegJiEFI8NBGtXlOSX5fqKwDxXjlwl9eRsuZiSojWDtv00pfVi92vdgjzirfFGKlpeaJzTyn87miKEnsUkjVUe5pZ5Gl0LegDc3LyWwotgk/KNxQS+xUlJC2Pf/SmHid5TQASCTtA+u1CrFpbwJeBCZ0TqJ85owaUeUkFEHCHDv2lS3FCGkanx8JoPjiU9usJECdq6vjLAsMPbYQP1joK1R5aJ9D9xrkK5KjO9dkXux09lcivKnUKiIqqY1mRWprcGtVVjG4GlaTWBVeVqCT2bCnFJQgSpRgDTU+ulT/7KeOb9WruqymBPeiYjnprpy12qtbPlCgpMSOoBGoggg6bUVw/GXknRwiVZv5tNR0PdT7Cg9bAUhhL2v6tWkzpGyVKJ13GVKzPhWf7Lf/8ARd3j9mrfptvofajSbm4CXClwpS4O/oO9oRzHiaFnGn0kgL6bCNioj6qV71oyUjA0JrK3TrWUbBY44hfFYbZaG+VCUidkiE+6itR9OlFX71DDbaUmQCn1AIjzzEqP/LSxgdm+86FIaUs9Bp4dRA5UdTg5IU7dZkFGqUGEyqO7PMwY0GkDflXLllHyxGmts3wax7QrZB1Ku6TuCrUT4aj2oLa4K59uS06O+lfeSR+6dvInT3pmwwJbUHMmQSCJJzukabH4UiNz7bUZx1bnbpdcKFKWoFZbAypVlkIz7KUAUkxtmFcscjjbQEwbi2CIw1xwDQq19D8o6AVBwghV266qTlShesT8KSSf+0U8fpRwP7SpiFgZ0pJPIDc68ye9+TWvCbDLK7kNjK23brSnUSTG56k66VSUFbT9wsuuJH+yWhvLpn66e0VBxYf1VqRoexI06SQZ/O5qm5eq+xttE6BYI+o08Nq34ouMyLZPP4dPOYqTaa+iBYz4v8Vg1MFISuT4IURPkUj3rmOP35XegzoVL16xGX7zTvxFff4vMDAbaMHyQRp6mkvFsPyW9s+fiW6v/lymPcg+wquR3aX+aNLZNahC1rRlzKUkBOpGUzqqANdJ6Ubt8O7S5bajutpzKjrMAH1qtwRbpUp50n4AhI815pPolKqI2F2EW9zc7F0lKPBKe6D6qPug0sI3VgSE24x1DVysAAlUBM68zH4USw9kKe7RwAhHfUDsSPgQfNUek0K4Q4bcurpy4UhXZo0bkEZzt3dNRPMVNjd0UFbSTJKoJHMjQDrA73uOlGVJq/xGcWAeNOJVLekGSBAJ6dfXU+tLbDDlypR0kCek+E9a60zwZYNWwcvsvaLEiVEKiNAlIMk/1pTvVs5iGGuybSNATJ8z0J6U7zJK0tlJY+CtsU7rDghMlWvSKHLapvubPtEpCRvqo9I5VIxhoTolMnrQj6pJb7Jc6EiK1NOrmFIJJKQT71ocEb/cGtUXrI+zGUxNArynJVvbsCVZR9TQHGL9LpGVISBtoJPnFVx5ub0tBUrBdbtqitDWCrscY14gktgc4oK3bFZJG1atImrblxlTCailxdIUpuoymKytFVlUow4pceslhQVKVb8oPjW7mKqLhW73mnDByxIJBIOXmdCZHTyBpYldKuGA7MlOih7f/k+prcYctTMz8uZPprp7VxzxpVyEd+R7w26Y+yqVCFLt0hedSwoOgmCMq9QddhtRlwNv4ccgCVMrnKkCACZkQJ10knnXM+FsYaU9/iLb7QIVKASkGR8cAEEjx6+VMPAN8pSVpVsQRHM9JHqalPE4K/fX7Aeh+4mJXYWzgPeCCPUDT7iPWlXAbiLdZmFLSn1mZ++jP20qsEIPyZgP5V/gFUDsQAlCflkGPAAf0NTyT2n8v6Ab2XcYVlKEbRAjxk1bKwX2wrZJJM7wDJ8tBQbEr0KuEg6yTz6DXz3qdOI9mtSokBJSqZ5nb1g1KNcrfQF2bY1cFy4UE6kwkR4wI+/2qHjm5T+oaSe62NuWqYn7z/MKmscGuFDtuzKSolfe7u+wg6xuZ/zVQv8Ahpbqu0U+iSeXwpHPvGJPhp607yx2m+xuLK+AYoU274BjM4lKfEqSBHj+HrXVsG4cSptsOpGRsAJH70cyPMqOvNR6CkvDGrS2CENozlK0krK0KKSogZ9DEnTaJiIq/iX6Sm3HlWtrmBCVZ3RoUlOgSgKB25qjlp1FMWSMr9kWhGlyY28TY0xZsOJQR22Q5EJ7ysxEJmPePCuL4Rg1yt8LcCmW0wSpWXMdflCtBrzO3jRVNw+juNOpzjvd5OqydZUqZMkc6D2HEK3bgsXKQlZ0SSIEn12NDnKe4pAck3YVu1tZ3M6c+YFOfOSof5kk/ER46eFLocQR2MEdVnUzIlX31c4gdDJKAZUEgnTaRuR0pSbfVJVnkjnFCEJzX3icm2PjaGG8iQStI+KCBm/Efnaon7hAVyy75Sck+A/pSiziKDqpA7QRC9QR7fUGaYLq3TcMKI3SJkfKf77VKUHjavp96FLd5ewZZSkaapMmPKaA3hulkxl85/CNKxx49j2kjO0QD/mB/Ax71I++ooDjR00UpPJUeHUa61WPKPZgBcYW9upJV4gzQx9BBggg+Iinn/aKcgc+XmRunzqteuJUnNlDqOo3FdEPUyXaGUqE5DJImNK27A9DThZWjZEpGnQ1NeWScp0q/wDzWU7EhC4NTZprFW+utWwkBJp20Kwc4aysDZJ0rKe0gh/hNZcLtvydHsR/Y/SjjLqkoQCIhMH00M0tcH3pauUL6f6H76N4jjOZC2glIUHHkpUPmCllUHyzQKhnjy+gswbgmG3Tb3aNBSVNALnUSJA7vI7iab8NcHbOqHM59NPiE/fNAuGsRWkqQo6ZSk/nzo3hGF3Dtw47lLbRCQlSgRmjmkHU89dq5s87i+XgV7Lq8ShtaRyUqPUp0/PWrtth76gChtRAgSdAfU6VeVZYfawt1SSRCiXDuv8AeIHMQmByjnvWqcbRiIWhl8pCdNEhPkYOuWuGUm/h/sHjXZUZ4VbFy25cvEqElLbcZR1zK3O+wA23o/d3nZpH2dhCyiYkgT5QZnxkGknDbN1m7Qh2SslfekwtMCDB2KTII8RRe5xDsnkE/Avuq8FfKfA7+woTjLkk3ejcvCK1hxcu6uFMPslkwYGZUyN/i2PPnVo4IleZl+Vgzkckgkb8tlDw08OVZxfgmdCLtgfrmTOg+JI3B/PPxo8/Kmm306EQZI2M6j0Mf81WcIr70dAbbOZpwddk+tAVIWIRI3MymSNJBFOGKYClu5S8EBKlIUFAczoZ+u/P0qX9IGHzbpeRplCVp8hqR5bVfuLntbe2WNSW1ZvEo7o8tD9avO+LvszboQOJ8RLFyyoGAcwV5SmrPGuG5mUXLQ1jMCNdAe8CaXOPnsz6R+6n7z/YU3cF4gh7DblDh7zKStI6iMqh/wBhquHH9yLClpCthV47c3WeJUU94ESCkJgz4bCfGao4pa5FKW2IR/2nmPKjP6OMTTb3ye0AKVhTSgRpkcgHX29jVnjDDfs76knUHQ9D4j0g+tVk6YGKiVKAJyxIiimCXpQlcGAtMEciP7Gh9wCISTpy8q0SoJgDalkuSCExZlSVKkgH61rgdwAstmYMxAmD/Q1teYqOzypFQYFeobJUoa0ihcWmYsWjwbUoLT3FaKB00OgX5j6il1FyptZLZIEn1E8+tE8YxMukxttQhSKtijp35DEYsKxEK8PCiF1eAJNJjSiDIqwu8URRlj3oY8vX9dKrBw1qoya9iqqNIzLVmoZqyqyZ5VlLKCbBRlu4UqBq+0uSesz+NSYvgrrQCiJTtmTB8eVUmiRrzMR48qZ72NOJ0TAC0l9JyJWvLog6ZtTKhII0AA161d/3vX9rDTqFNA6JzGfY856ilzAm3UupeWkFATGYbCTuP60441ggumDHxJ7yVDdKuXjB/O1eRkjFTSnvX5EuWqCiGkfupjnoD99AMVwZVmtF1bCGiYcSB8PiOnl50Q4Zvu2YBOi091Y6KGh086a+H20PBds5s4kgTyPI+M6ex60vp0+TgwLborXTSHW2rhI0MnrlMd4eX9vGhtrg6bxi5ZmHMoUg8wpOaI9RUGEJcYbu7dwx2CkwDzzSEkfyz7VDwhipbuS5PdJCddpTJ+oVVIxSy2/Y3kK8AXXbp7Jz4lDIofukAifflXvCbSkqubNw6tkqRO+Q7+0HT/IKDX6jZ4irJolwh1vpMiQI6aUz8SuBi/tL5HwPDKv6H7p9TVopdPx/JhR6u3LtgtJEqbKkkc43A8tVmlvhhg/ZHCdQ0Ep32zE/fFOS4auH2SdFgK6aDcCOqT9K4ziuMLYddYbWcrpRm5RlzHLH8w1ovHypfT8jMGYxfJFytTiUuoVyHIRpB5GtrAqQtbLRgPhISSeS1DQkchzPhR/GMEZNqy+tJISkIcy6KT+6vTcHY77UFt7FMIeRngbZiNp0OgpozXDXj+hfD6eeV8YFv9IXDSrB9sCVnKCVAGCeceG49Kt4699ptEOaFSRB6ykCJ8x91NmN3f2xFs4YKigpVHhGkdJB9SaVLy1LBUP+Gv8A6TVJS8rop/DcsXOPafQmF4lIPQ/kVJY3ISqSiY60Qv8AAFtEiJQoSD0PQ+NR21u0W1FaoWNB/pR09HPKDg6fZHiGJJWPgCfKhIVOlWnmU6QZJrx2yiSDWhxiqQLIFJgVo5V44Y4GwuCZ5Vhw9eWSIFNyQLB4GtRrq0q2IqNVsd40p1JDWQpRWhNWwkxAFSN4coCVaCjzXk1lVo6zXlSkAGBWUHsAYu8QuQz2Ssqm1ZSFjXbUd4fcRQR/cDoKJYAjMsp30kA7eNV8Xs+ycKdY3E9KCmuXHyVe9nRuBki5aCNzlOm+29HeHbjs3iy5/DJ6cietcs4Q4hVaPJUDAkHrB/oaZOOeI1C9bfQAlC282UbEFRO/nOtcUvTtT1+JFx2NuK2aMPxVIWSm2u4knQJVtP1+gohfPKtLhMKghRAPIjcHy0+tI/F/E326xbJglhQE84VoJ9gPSg7nFBUi3zKOZsELJ596B/0x7mtPHy+9BbTM15R0P9LWIBCUPtRmuEgHWYyCY0/iodw9b/8AhzS/nlSlePe7v/TS5xtjBebt2pkJDhH82X/6xVvhHHkloNkwU6FP40M3/U5Jd9iPaL3GV0VtNvfM0QfMfN9DRdN8LjDXG83fbAcZ3OoOaOnv+FA2H0vNLRuFZk/eKUsExpbOZpSoTCwCeSgkwPIkR60mHlJOu12aNnS/94m7tlh9KhnCQhwTBBTpPsR7VzTFhnvSBzcT4wJAqhhWKrYBSIIOUnwjp6aVs9eK+0KWlQgkGRqDzrqWOUZSY9bHniC+SELbg5VA5SPlM7HwiPpUQSMuUdIqa4spSpwGUhCgifnJHxHwj76GMXYga+NcmOa3+p7v2KrU350GMAfctnc6CDoQAQCBm0Jg86jxPtnVEJTmA1VsJJ236VVbuqrYut3MFtlWVQggclDr5iPrV18NI9KeJY7cFtktionO2onnoflNKjhBW5mOusbDbypvsmg22pxwwSNJ3PU0mLvVySG2wZ1OWapCOvmeP9qpNxl5NmlJKCIJIMg61Kt1JTqkA9a1tsXdB+BJHTLRRy2S8gqCQgnlNaUmu0ePR5ZYglpgpKytSj3URokdZPPwFCb3EXPhOlbPWxSE9ZrbG3UqyxuBrQjXL3sxVafKoFFb/BLlpsLU0oIV80fmKC2i4UK6Qf0gdoym3U1JMCRrJ2FUaVh0KeBMtqnNoRyrfF2c3dT6VW4jYcQ9mKCjMBHjFFOGcIce1JIOwqU4NStMwGbwYgSqaymTiZhy3SAtOh2IrKS8r7M0LXC8h0kDQDX1NEOOGky2tPOR9BV3hvD8lslZGriif5RoPx96CcT3MqSnpJ96a+WfR0PUQCpNbO3ClBIUokIEJnkJmB4TXijUSq7kISIeIBAJAVEjrBkT61hNaAV6kUQBG1dU640g6wQkeImarNXikudonRUkjwkzRa6woJQlxpWog77EazQEGpR4yuhUhm4TfcW8pIISkyogk6a/LuanvsENziAYthPaKmBrkk6z5fjQCxvlNpWEaKWAM3MJ3IHnpr4HrXWv0SYSliyfvnPicORJnUIHxR4qmNOvhU3DjNzA1uxEvODX0vrYTDjg+EjQLEwCCTpOu/St+HOEXHlrSuW0oJC1bwofKORPlXW8OtVj9esS653UA6EJ5nwHKhmO4ihhCoIAEkkDc8z51x5fVTqo9sTkxc4mxBFszkBmBlAnU+H9aSLS+TojaAI8arYvfLuXSo7DRI6D+tXOKOFHrNLS1wUOJSQociRJQRyIGvTWrYPSqMal29nd6P1MvTz5R/2XUrNWUYgpAnNA67UoIdXrCjFSMkq0JM+NN/D15PYl9sQa1DYyIvu3WEqOZJ5yRtrVleHNgyB9D+NLuE2TxXDaMyugJnz0Ioov7QN2yPQfjrRlBLo8H1OeWafKRHc24S4FAaE9RVh217wUMo61XU06od6RB23/ABiprdgH9oV+kf1pJS0c5KUo5q9qrXbDahrIjnVvsGp0JjxT/ep0ssE95RPoa5+fF2rAxQUiDpVmweUFpXzSQfane1wu1cBSkgE+h+tLmMYaULKUJISNz1q8PVRm66Ndl29vjeKSBACKK4LjX2ZULEbQQJn2pEDykK7pirycYV3SRMGatTuxto6pe3rd43C0xBmDWULwC+aeaCto0NZXPO3IVkba0oa7PkkZR6b1y/FbjO6tXKdPIUzY7iRQFJB30H9aVGmpPhVfTY6lKb8nQ5WaoegRFahM1YubQJ1BkVjFyEjQa11Xq0JfsQZI3rYt1K42pQzcqktm8+kwaDlqw2aM3qwCmZFVVVIpopJBqNVMkvAQvwzh6HXZdnsUargwVdEA8irryE103hzFzdXTVmgpDQOdYRAQkDWB1gfdrrXKncVWWw0kJbbHyoEZjzUonUk1d4axn7L2jiVfrCkJSBPOZM7QPfWoZccpbf0X7iNHeMZxtoIddBCSD2aE6d1IGpH3e9cS4jxo3Dhg/q07f5j1ofiOMOvkZlaARlG3mepqsYA8Bv4mkx4Xy5z7BQe4Kwg3F0y31UFr8ADP59acP0x4ik/qhsmAB0Pze0Afy0U/RjhP2O0cvngM7ghE8ugj3+tcy4jvjc3QTuMwHmSdTRu5fr9EYK2GHJFkgKAJUCrbUZjp9IoRiGE9hlObN5DzH4U73qBnabGycunggSaVOLnTmQkeFThJuT+ZrYdwlKC3kQkdoNRPzf1PgdKqXGLpUdspGh0Tvz0ioXGTmSAQDyJMDYbxyqte24uCIGR5PdVJ0VHlzqeN02M9omW4D88eg/pVdQP7/wBBUr+C9noVCY+UqP3gVXTZADVRPjVJImzYJ6k0XwVq0Ji4W4noRt6wCaB9jHzGtm2VdZqLXzAPhw2yQ2py3UHVJEjvEqEf5dNaQMex9ThygZRz60Ywx5LagvKcyTI700Wu7+xcVnNr+sjfNp7VOEoxnclY1o5wlhZEhJjrFeIbJmBXXHGGHGAAnswscxHseYpPx+1atRlaMqVzOtdEPVcnVbNysA4bfLaSQNjXlRNPFG438KyqtNvo1kV+8XlynWSYFSW+CvrWG0CVK5UwYTZW5GYaGieElppanO0IMRrWjnitLwWUG1YCwnhVxS1pdMJRvruaG4lhqUuEIOgo5jXEYkho/FuetKy86jzM08JSlvom1RG48r4Z0rxokHxoqjh91Cc60wKHvpVOYAwOdUUovSMY0oEkL3rRu3zKgVavrRQSFmDPSqf2dxIzQoDrWjtaMjR5opMVI1bKIJAmKhcdJo9wm7C1E/CgZo8Z0o5JOMLC7SBoaKDBHe2ij3BOBm8uAj/hp1WTt4/dQK6dKlrUTKlEknpJk+proGCXIsrUpHdWsSpQMctvz0FSzZFFJPyI2Ef0lcTpQgMtHuIGVAGxP70GkPgSx7a7Tm2TKlHyBJ+gNCsXvi+4VcuVO/6PrXsba4fI1KQkfzmB9Ao+9DjxhvtjdILWys7rqzslJ9CtWseQn2pIxBztbtAA+Yekn+gpyKuysyo/E8Sr+Ud1Pv8ArD5KFKfDdqp10un4UqgTzMEx7CfWpwjS+n8xUWcWdyyegVQzAn1FJWTrm/ATXnEz+sdakwpEMjxk++lBxrH+IfAUvGA530rUnrB09R+NQNtspzBxbilDkSAB7Go03pacG2VQyqBE6Hnr0rXFLdIIIJCTsQZHlrQg2qTYdUTKu2k7RU47QgEJgHmdKCoZGZEnMlJkjaaOX2JpWRkBSNNDypci1oQvtYP3Qpa9+QG3rUXDmVd0tMApQNJE617iuIdmz4xPqdhXn6N2yQ86rmYqMYtwlJmOg4TxHbXKzaXaBmRGUgRpy22qTGuCLFpBuXDIERJ08KSsBYz3zzvJAA9a6DihP2ZKHRmQ5AIOuhqU5OPXt+QyafZyXjZ9hTiQzGUDlWU7336KrYgLbUuFawDMeFe1eHqMUFxti1RzEswjeCBNAHrpZ3UTR7ih0JUEp07opbJ0r0ccK7KxDmC2LOdP2hcIIOx58hVhWINIehtJUgHumN6scC4ay64VOkEIE5TzJ29qNYa0wrEGkZUpRmM9BU8lPTEfYvYrid06IKVBPSK3cW4LUSkBJ96cuLsWtmXVoQQqByFJ6XkqZK3FSn5EdKRR8V0a2bcOIacBbdMdKlx62KQEIcSpPTSgbF2lORWXY6+NXMXxltyFIRl5fmKzhNSuJhfebIOtbt3CgkpGgJBMbmNhPTU6VZct4grO9Q3YR8ldKknodM1ZgqSCYEiTqYE6nTXTwoliuLqe01CenM9JoUgE7VlaUE2m/AGie3SVKSlI1JA/vT9ZXRLYtGxJddbCP4gCkDy70npBpRwBsZlK6CB4E86buB75Ddw8+qD2DSuzk7LWIzDx5VzzXLJXhCvbLvF7KnXW7NjWAGx0EaFXgABNaupbbIZaI7NlCgI+ZR0Us+JM+kVUsMVypfe/4jsoSf3U7rjzkDyBqDDHP8K+6dSpSUAx01MH2oN29GFPGl5nfzzP+lFwnKEp6AUHtB2lwJ2mfQUaK+8o9BTTWlEzBeLrOYRyo1hjkDKRMxodRPrQJKc73gN/SiSHYM9KlkWkjImvEJBgpCZ2y7ehH41WyRsaJPPpKAtBJGykq1g1St20OOfFkEaiJnw8D40it9hlGjwsdoMpGlF7O/7FhLLWg1KlHcnw8KrOrQgFMwfz6k1FbW6nO8e6j76Tbj8ibGzArhDDGZz43FZoGqinSCRy5/SmPGOMmrkIbbaUgJ2JI5DTQbc6592kaJ18aiLhHPU8qg22mvcx2HCcVUwhMjNm5GsrmdhibraYCuc696NOQOgrKjco6i9BUmI/Ff7b0FBjsKysr6JdFo9Bnhz9r6UQa/bj+I1lZXJk+MnL4kCcY/aK86rOfAPOsrKvEJiPgNQGsrKMTItP7J8qqub1lZWgGJewf4j5VXuviPnXtZQ/9GYRwT4VeY/Gp8F2e9PvNZWVB/FIQsXX7Mfwq/GieH/+V/8Avuf/ABJrysrQ8mQs8N/tT/Cr7qKHZdZWU8/iGkUcL3cqf970/GvaypT+IDI7H4D/ABVuP2yvL8K9rKV9yHl0b3fxfzCmG/8AhV5j7qyspH8JIh5J8qhsvjVWVlcz6YCa4rKysqa6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1430" name="AutoShape 6" descr="data:image/jpeg;base64,/9j/4AAQSkZJRgABAQAAAQABAAD/2wCEAAkGBxMTEhQUExQVFBUUFxUXFxcUFxcXGBcXFhcXFxcWFxcYHCggHRwlHBQUITEhJSkrLi4uFx8zODMsNygtLisBCgoKDg0OGxAQGywkHyYsLCwsLCwsLCwsNSwsLCwsLCwsLCwsLCwsLCwsLCwsLCwsLCwsLCwsLCwsLCwsLCwsLP/AABEIALoBDgMBIgACEQEDEQH/xAAcAAACAgMBAQAAAAAAAAAAAAAEBQMGAQIHAAj/xABOEAACAQMCAgYDCgsGAwkBAAABAgMABBEFIRIxBhMiQVFhcYGRFDJCc5KTobGy0yMkNERSVGJytMHRB1NjgtLwQ8LhFRYlMzVVg6TxZP/EABoBAAMBAQEBAAAAAAAAAAAAAAABAgMEBQb/xAAxEQACAgAEAggFBAMAAAAAAAAAAQIRAxIhMQRBEyJRYYGRofAycbHB4QUUQtEGI/H/2gAMAwEAAhEDEQA/AOck28NtaE2kUzzRyOzO8wORNIg2RwOSr3UOdVt//b7f5y5+9qTU/wAmsPiJP4mak7rSsBkdXt//AG+3+cufvaMt720YfkMA/wDkuPvarrLW0ZINDEyyGa27rGD5dz97Uclzbj8wg+cufvaGtGqW5TI2qbJs8t9bfqFv85c/e0VC9s35jB8u5+9pOsJo/T5cHFS2wbYweK3H5jB8u5+9qGJrcnHuCD5dz97RolB2oKRuFs1m8SaIU3QxXT7bH5FB8u4+9rdNOtD+Zw/LuPvaxbX6kCjlA51KxZMz6SRrb6HaN+ZxfLuPvaln6O2ij8ki+Xcfe0VZyYqW7nJ5VopSLuXaJo9Lss4NpF8u4+9qeXRbEDItYvlz/e1pNbknOMVoM5AJzWquRpbMx6TZHJNnH8uf72ll+bFOVlEfS9x97Vtt1XG9VrXrPjyVFdLgkhKTsRm/tf1CD5y5+9rZb22/UIPnLn72lssJBqaAVnRdhTX9t+oQfOXP3teOoW36hB85c/e0JMtDSmk0JMbQahZk9qxgHokuPvasFlp9jIuRaw/Ln+9qiYqwaPaSqvFvjwqWnyHaW4VqSWsZwtlA3pe4+9pY2oW456fB85c/e1PcTZfDU/ttBjkjzjupoLKz/wBo236hB85c/e1ldQtv1C3+cufvag1fTDC5HMUDigY9iuLU/mMHzlx97RkS2Z/Moc/v3H3tIoDtUgnxT0AfJZ2x5WUHy7j72vS2lqo3soR/nuPvah0jUgDhuVP76FHTK7+iqVCplWkntR+YwfOXH3tB9JoIfc1vLFAkLPJOjBGkYEIISv8A5jN+m3LxrN3Fhqxr/wCQ2vx919m3pSoETagmbSx+Ik/iZqQyAirJdIDZ2Jz2uqkHDjbHuibfiz47YxQEOkzTD8FDLLjOTHG7gY8SoIFYZqbFdMVRmss1WDTOiNxJkuogRSQzz5QAjmFXHExHkPIkVFrfR/qZYo4nNw0qhhwxlcks6hVXiYk9hj3bYqemw3LInqLPHNV6gVs+1ObJlI3ozT+iKpwi5m4XYgdVCA7DJ+HITwg+QDeml1vaFpCsXE44jw47RK52Ow8Mb4rLpoTvK7r3uZ54yumTyxLSu4Xhbanl9pUsQHGuCeQ4kY/JViar11cAHc+2pwm3K09Ag7YXHKe+pZZM1Ei5XagXcg11NJl0hl1ZAyKK0+/OcGgobnIwa3CjNHRrcVFzs5RijY2U1WtOuBjBNNIZ8kCkosSQZdqO6p9D0lJm7VHpaqU7uVVO71lraUlDyrqw4KOrC3sXbV+iYCZRiPXVZjhIJRtz9dONL6ZdemG2NL72ZFcN/Oqclug1EesdGXbtLiqtcxFCQdiK6bP0hhVCCw5VzbXbsSSErypSSqyosFjXioa5jINF2UgXnRBjEh8qzKItCsuNgTyq43VykcfqpVbBUXak+qXRY47qRm1mYt1C7LOTTrQ+kzRgK248arso3rQik0a0WPX9QWTcUqt4i3KguI4pz0dnUNhqNhkDRspwRWypT7WXjK7YpHGp7hSWoHipFGWupMgx3UI0oqB3zyqgJb+fi3FZ1k/iFr8fd/Zt6EL0ZrX5Ba/H3f2bekwLLpVzFHZ2bNCksnUycJkyyqPdE3wD2ScjmQfVRNv0vAfMzvIVxwRp7zPcDuAAPAUnMBaysjxBR1MgyTv+UTch/OgbazUEYBbw8T3fXivJ4jChOcszb9+hxYsYuTtliudQa5YMx4VGwAGwHcFUfQBRovliBKKOuZeEtzKIOUaHuHexHvmJPLACdG4P38bnuUeA/r3+ispIBhnwRzAbPa22JxzGcbbZ9HPjyaUtvr79Tmrkg9bMshklcxq2dx79gR/wweX7x2HMAml93qSopSEdVH34Pafzd+Z+rfYULqGqNISWb0k7AD/fICgLXWuqctGisw967jJX9pVzgHzOSK6cLBm467dnv32G8MN1r5DyHTTwhrljEnwYxjrmByckHZAc82yfLvrdNc6tsQRpGvM9nid/DjkfLH2+jAFBWMU1yDK5Eced5X97kcwo5u3kOXeRU0uqQw9m3jViP+LMokYnxCHsr6hnzopt5Za9y28fz5Bbun5IAMLYydydyT3k7k0BNbEmrdBDJcKJGCRp3ylVjjPiVCgcfeOyDy3xQWoR2qL2Xlkk5A4RE8zw9psevvrreLFSSvXs97G+fWuYgitSKNt0B2oxEUjnQRUq1dUJplqVhJgZd6IspyWAHOvWbNIQqjNO7TTzGcstaxjY26Q5itpDFz7vZXM9fV1lKt410ifpAipw9+K51rtx1jk1rOqomJHpuoGM00uNX4hVcMTDetS1QnRdBF1IWOc0IWrdXreOHJoGZtYSx8qbooQVrFhFoC6uuI0mTuGPdZ2pbfPWOKhZyaY0iAmvcVeataksyWrCuRWBWxSgA62uCcZNXTRYI2TurniPg1ZdEvSPGoaAealoAfddvRUmn9HxjtCn2lnjWiDHjNZSm6JepQdb0LhOVoDX4ytjag/3119m3q9anb5HjVS6cLi1tR/i3P2beto/CCYRFAz2liEUuepkwi8JZj7on96hOWPkoJrSOCSJQ8qNG754EcFWCDs8ZBGcluMch70450Le5FpYMMH8FIMEf/0TmrB0b/tIlgwrRxsneAiqfDPEoBB9Yrh4iLt0r7SJ4akJpOxvIN/0Tzz4sO70e2gLu+Y9o8vE958v61ZelKafcBrm0nZHOWkt5yzktucxPgkkn9I9+cig9LNkzdW1pPfOqZJikkUZIXPAkaZCrkjiYncdwOBGHCPxMmOFWrKi8hbnTCx6iMCSX8K3wYR73bvmbw/YHPvI5UJfoqsyKGGCffHLDwU4AGw5nHPw5VpbW5byHif5eNdUksvYi3sH3GoXF06rnJ5KiAKqgdwA2VR7BVl06yht1BYCebmS28SHwVT77Hi3sFLNLtyOzErEnnjckDvY9w+gVLcdWv8A59wF8Y4AJZD5F89WntY+VcWJcurDSPr6anPLXRaL1CdS1hpCeJi7eGdh4eqgLfRrqc8UcTvn4WOGP0CRyE+mibXpFbQ/k9sFP95MRK/p7XZU/ugUcpvrzDASOp+GciPHkx2PqpQvCVQhXe/x/aCNw2XmBTaBdRIXIjKqCW4Z4CVHmvHk+rNLFmLVYrvofOELSSRRptkuxAJ7s8IYe36aGHQy5B7bwRxncSNLlSPFQAXPrUV0QxoRVzkjWM41q0OeisUasOLv76uOqiIxEbcqoHueGBTi9WRgNlWFtz4Bi/04qXTb15QRxeVd2Djwmur9/uG+qEOsEhiAcgGlUL5YA1bdW6O7cWdzVRa3Ktg91W7RohvcovBnypZbWvFW88h4ahsrvhNNtBRm7tOGo7aTBo+dSwyaDKAGpAIkORQEgwaJeYAUEz5pjo2DVBM1TrDmtxaUALjWtNBZivC2XNGUdi1VohV2oqRFFRFxRVACtEQad6fGCBilzbisWtwVOKQF20nWhH2W2p4urq/KubyT8VF2lwy1E4pk1RffdCtzqp/2iqBBbY/vbn7NvWlrqWDuaj6cS8Vran/Fufs29JKtBxA9Wf8AE7Af4Uh/+xOP50oiOD6aa6oubWw+Il/iZqUodvRUyGxlDEhxnIzzxy50ZaxSQShopjG64KsDjY4wQcHx8DjcHlS87Y8x9X/7RF2xMat+jlD6PfL/AM/trlleZrtMraZb7DRtJlQ+6ri6t7o9tjMVlRyebKyKA6knPvs52ycGk+rx21sOwUuC2eHhYkAeLKcFdu4j10shuOO3aM743TyJ2+1w+0+NRXlmCnHDnAHaU7keJ9XeKcU3uytJbgd3qssmxbhX9Fdl9YHM+ZzQyqTWImAZeIErkErnBK+R8x310Po70ftLvi9xlnZRkwyNwTKu2+M4cAkDKk8xsM1s1lWg2suwj6O9G7mZGe3WJ3Tco3CZVA5Mkb7N/lBO21OdLv78qwEkrcJwzPhAp7wXbG4/R3I8KsGn9GFSRROjwgkhT1TM7MO5Qe13jLDlU1/qkfXm0vka5VcBLmAOJVzsA2/aIO2DxHbv51xYq6Tq6X78TDFjJq2hCuuyQZZpmkkIx75uAegH3x8yAPLvpDd6nNcOQCzE88n6TVpu/wCzp3cmC4WaHc5Kt1q4+AyDm/l2cjcDY4HtprK0yuGldThuPsAMO7gG4PkxNc/RYeC80k2+5fTkZxjFd5Vf+yZ2bhSN5GPcilj6cDkPOrRoPRyaHtXEkcA71LCR/UseR7WFFP0illwkeFBOyRgDP+VaeaV0Y4zmZySfgqeXkW7/AFe2t48Vj4jrCiorv1/H1PRwOGxMVaaIV6r1RThSWWWRiRGiQbue/C9ZkAd57vOlFv0bSM8d2eJ+YgjYY/8AllG3jsnyu6upR9HIkjKplOLZip7R8ASc7Dw5VR+lfQq7BHA6e5jkvKxIKY59YBuR4cPM88bVvNcWlTkq5y00+Spfd/IjF4eUFd6FR1m6S4dY4IIkAOFWGMcUjfvAcbejJ8ahPRySBgZlVS3JeNGYY8QjHh9eKb+6I7ZTHags7DhaYgdY/iF/QTyHrJpXqMnAuM5Pf6edacPiuVKC6q5vd++/0OdSb0WxjUHVRt30llUneoJLlid63a6GK7VRolQPKKizU3OoJRikWTR3GKke6qyWumLZWzXEqg3DL+DVgCIeMYUlT/xDnO/vR58qrHbsULhW4FIUtg8ILe9UnxOOVZYeMpt5dlpfeSpJ7G3uk1oZWryrUqx5rUoGZyaljtWOKz1O9No5VwKaQrIYLOhL+34d6sFpg7URqmmBkyBypNk5qZXbKLiFN4bTaktrN1bYNMk1KpexXMhntcHasdIs+4bXP99dfZt6JE2TWnS3HuO1x/fXP2bepRRi8H4rYfESfxM1IyO0RVpgh4raz8oH/ibiq5fx8L1Mib1N1fsr5H/pRtu2Y5V/ZyPShDfUDQlmnErDv3x7NvpqbTX7QHc2QfQwwfrrDFXMiRrYKc+gE/IHH/y1vHclVlA+EjD+WfYTWlgDxAd529u1a3ERVmQ89x7Rt9YqVvYuYPbgyYRjsgPD5AkZHozv6z4060yQ2kkU6EgqWHWJsykjAPPzxtjIyO+k2nH8IvgTg+hhj+dH6ojgiIAnYvtuSqhjkgeChyfAAnlVYkZSdcuZTu9C1a500urhYJJlUCM7OoyCcjIbhII5Y7jucGjL3X7cwD3O3VTfDYqzFsjfhJc8I8gMkcyaq19ZPbxtIjdiTC45q2e8eBxnn40z6CW0V20sEyKSkfWIRswCkBwCN/hKfbWOHgwxEsj059/c+fqNTU467BvRmzumlEsN7GCOeONjjfZo9vHvq7axb212CL+NRIAALuEFSO4CTGSBknZuJd+48uLWN6djkDlz7s+f866PoOvJcILa8eRN8xn4HFywygji59xFPElkVKNd9uvKmHRLeLG1h0ejs+WHYgFZNsMp70UE49JJPnim1teYqsav+LMsSvG4AJ/BOzqhOAV3AxuM4880EdUauKfEyjLR33n2/wCmfpznwkH26+p0KG+yw3pNrnSZmuHEchAiYoApIGFJG/jkg1Um11hy5+NMhoz3QilikQZVFlEjBCCoC9ZnkeyFB7+z352eNjPGw1C6d2by4GHDzWJi/DsQ3+lEtxwQMWnXjwoyFySCMnZEJUsAcDceGyObo6oPFd3McX+HF+Fk9GQQgPramvTfV5pp0tbISyJCipiJWbibfLEKOXIDPhSCfoheKQs3BFI6lkid8uwB394GC/5iORrseJNJKLSXb29/Z9T4XjI5MeSXVV6LmSRXOnRMOC1afHw7hy2fRGnCntBpJ0n1W3mIFvaRW5yMtG0mW/ZCcXB6wueVO7Po5brveXaDH/Bt2V29Dynsjv2UN6adWutWtuuLSOOPu4lHHM2eSh2y5JPJRWP7lYctM034157eVnJnUXerOby20sYBkikQHkXRlBPPYkb7VcugHRppPxqRRwrvEG96WBx1r/sqfejvIz3btZdFku5hNqBfAGIrVXPEozzmYe9JySQva7iVximeqXxderRhHHGArOgAWJce8hXkZMbZ7udRxPH5odHH4nvWy8f68BYmNapeIj6QW8dzIVLN1MDEzzZIMkmMdTEvjg7sckZ7uRq3SXVzKEhRVjhjJKRIMKuRjJ7yx3yx3NMNb1McIRAFjTZFG/rJ7ye8nnQOh9HzPmWVjHADu3wpD3rEDsfNuQ8ztWvDJQgpz0jHb32/8HDRW9kA6NpUtwxEa7Lu7seFEHizHl6OZqfUrVIn4VlEuPfFVKqD4DiO/p2p1resLHGIYVEaL71F+0x5s3maW6BoMt0SQQkantytyHko+E3kPXiuvD4hyTxJ9WHf79C1NvrPRA1pFxkAAsx5ADJPqFbXFrjyq3XWopZxmG1HAWGC+fwr52LM43A8FGBVYZjitMDH6aLklS5d44SzakduGHKrJZXeY8GhLeIcFL5pOHOK0uzVIW6ugLkilnEQaKuX3rXgzTGEWtzRXSRs2Vr8ddfZt6VPERyo7VjnT7X4+7+zb0AOYn4bSzP+A4/+zcVXrwcWT4U4vJMWVl8TJ/ETUlt5KyrVsjnZpYyEE+qp1bhf15HrqLYEkd9GxwCReeCOR/kfKlKNoGRwNiT0Nn6c0/6a2HVzIw5SL9KnB+grST3OVZOLHa2OPEHH1YNWPpLdddHtvwHiHoxg/Rv6qxyvUze5S5QUOR3HI9W4rpV70daC3e5lOJr1QsKKQTFb4UszftNhUIHIO3jtzy6jLLxY2GAfLOcfz+iun9HdSa9tkkmILx/gttgFjxwgD91gfSa1jqit0UHUZXEPVsNuNWU93I5/l7Km6D6j7nu1buZJYz6GX+qirH03sVW2LDmHT6Tj+dVLRYQ1xF+/g+w1EKh8IouosHv4gAO4/wDSrFpfa02aVhxdRIkfymTgPq48eqkGrjDY82+jarP0LIfTNYiONo4Jl9MZdj9EYowVcKZUPhFelOWduHvGceOO8Z5EZ+kUY82aU6Hc8EyMeWcH91gVP0H6KXWF46kJxZHLtbgHl6edc8+HU1mW6Ppf0f8AXP2sOhxbceTW6/A/aSj7XVHVCoyeZwOfqqu3uoOjY4V5Ag7+vb05oY6o5BUnYsrcuRUEDHl2jtWS4RzWtHpcT/kGCoN4XWb2taeup0noj0m1COIvslpEe07xgjLHZFbbLEnGTy9gKvW9WS5maThDvJ3kcRwOSqPAeApJaa4GieG442XhzEFbCLIORaPk4PI9/gc1fOgsthPGAZPc03IoeDhPmDgH1E0YmFT67aXofDYieJNzk9X9yiy2JdxFHCWkbP7IUDmzNyAH9O81aNH0uK0HZIkmPOUjZc81iB96PE8z5DarF0psFtsEOixOMdYSuZHG5UYOAADsCc86oEsk00rBJECxqzKvEBxk4UKp+E2GJxy2rLEhiYkWoOodrer/AKXd5mU4Sei2HF9qfwEO59831+qkGr6sOEIpwi5x6TuSfM0uvbhouJWJ6zOGB+D5GobGNc9ZLuBuqnvPiR4UYXCRgsz2+oo4SWrGWlaQGAnuto+ccWcNJ+02Pep9J9G5m1TW+sbC4AAwANgoHIKBsKT6jqrSE70HaShX4mUNj4J5E92fEeXfXZHAc+vibLZe/qaKF6y8iyaV0dEuJZ2KQ8x+nJ5J4D9r2U8vdS7ISJQqJsqqOyvkB3mq/Y2VxdHr5ZOriHOWQ8K4Hcg78eA2qw2fSGytzwxFmI5zcHE3+QbAf73rnxlnnc+tW0Vt4v33ET6z117kB23RZ95rxzCp3C7GVv8AL8Een2URFoSyE9SjkfBB7T+kgCmNnq9vM+fcs0m+eK4fsn/Iux9eas4uJynYCQR92MRqfQBz9WaI8bixbuN8q0UV49oRxJc0c+u9HuYQTJBKqfpFG4fAZPIeuk91F4c6uM+i3M79ZO5ihzgM+RxY/QQ8/SaUa7r8MAaCzwCQRJLkGRvEB+7/AC4FdsOIdqFXPmlsvmzbpNa3ZSLld6wnKvXD1DHJXWak5ovWh+IWvx939m3oQGi9a/ILX4+7+zb0MSJdUP4pYD/Ak/iZqSK2KfX6ZtbD4iT+JmpA43qOYE6sKZ2r4FJko6EGkxMM4STtVi0eD9LektlKM09guMDajLZDBk0dY5ZFPahkRtu9e0vZz5HBB8qk0icWsbIpJHGzZ8c4Az54UCs3COd+6ll2DitI4LoRNrGrGaN08s+tSGH1Uu6OqTMuOe5+ioUBBzTjo9GschbuIGPLc5H2ajoNUFaCnpLEUnZT3En1Nhh9dH9D3xHeDOzRop8wwlB+us9PZkeaJl59XhvUxx9FbdDdPeZZQuwLKCfQCf8AmpwjUqRa+ERWzcvRQUgwT5E/XR80JjkdDzR3Q+lGKn6qGvFw586xhuxx3GNxH1sYYe+AyPMfCH8/VSsrtTLSZ9h4rUmsWqpIpX3sihwPAkkMo8sjPrx3VjCWSWR+BOHKm4MVtJy8qIu8LIwQkrsRnnhlDYOPDOM+VXLpr0Ca2srO7VcccarcAHPC7ZMb+WQeE92QvjVZXTHlSJo1LMQVIHPs7gj1H6K1nPVXzG2kMNIubd06u46453BWQjhO44gpyp2xsR3Vtf8ARWTGYnWZTuM9gkd3M4PtFJ9Q0ue3wZUZMnAz37A7Y58xv6asGi6kzQlAe3Hl1H6Sjd09m49HnWFKE838X6EXTtbCzU76W4SNXRC9uChYKomwuFAkx2mAxjJz6aTTlid29R2phHPmZ37y7MD+8c+zej9WuMLJGAuCiHkM7NxbHy3rRzyuluXKWpXoo/E/zoxJVQjhQNj9MZB9XhWumW6yPwu3CPLf/fdU80D28uBhv0TgEMCNtmH+zTnPNLK9wtN0ZuJ5ZmDSuWxsAeQHgqjYD0CrfZdGwFDGWCIEd2ZX+oD6aRWGqxBwssZgUDnGOJjnkTx86l1jUIhKAjPNFgHHaQk/tAj6tq5p55NRikvnr+PqZzjK6RaItfsrUEqsl247z2UGPLf66Hh/tDupZBwqIY+8xR9ZIB5M5/pSXQryCaQLONiPwarngB2woUDmd9/KrNqGnmIduN4Y+7hjJJ9YHCPbSlCK1m7fLt8EtkQ8NfyZFf8AS63I4Taz3Mh/v5PfH9pY+7y3FaPpV9dRYl9yWNtj3vVoCAOXZUcXd3stCrqfV7W1uAf7yXGfSBS+7sLy5OZHLDwLgKPUNq5YYig+qlFdrdvyWn3IWVbaerBNSj0yAFE668k/T4xDED5BcsfpqsrFk7c/Dvq86Jb2lsSboWsvkwMjDyABx9FM5f7RLeEYtbaMHxEaRj6BmuyHGNPLCEp9+iX2Xkaxm+SbOayRsuxBB8CMfQaL1j8gtfj7v7NvRPSLXXu5OskCg4xhc47znBJ8aG1k/iFr8fd/Zt69GLk4rMqZurrUMvXxaWPxEn8TNSA71YruLNlZH/Bk/iJqrrJvS5hzJI03pvBaFlyKUopqyaRcDh3pNEyFcWVbemK3wGK9dQB2yKO0rSVPvt6UScxuurrw0nlugT66J17SeDdaRwKScVt0rQkluPbeJWoqdgq7VBY2TYzQeqSEbUv3EXoClrQq1J8sD5Gut/2P2Kiz42G8kkh9QIQfYNcllXiGO8HY/X/vyrpPRLpGkcSRDZUUKPV3+3J9dVhayst7FV/tEter1K4AGA7LIPPrEUsR/n4/WDVdv9yD/vkD/Wrr/aLKkzRyqRxqOBh3lc5HsJb5RqjXLZNZuDU5BExazcLZ7u+mo1opNbyoqt7nKsocZViH4sMPDYClEaVvihYMZNSe4NK7PpG36S2WsafNHxBHkicPCxHWRuFJDAd4BXiDDbs+quI6PdFLcSD30TpJj09kj2MarCTFWDKSpHIqcEegjendhdgW84J+CB6SWGK5+Ii+rWuqJxFdFv6cuJ7GOUYPCyMpBz2XBGCPEEiqDpd4Y5FYfBINNNO1TNpPbOe7rIj4EEF09eOL0g0hYUdHo4MUI0nFjLVIhHNlfeSAOn7rfB9RyPUKwH4nIPeoHq5fzrDSccAz76Jtv3X5j2ge2hoZO0p9VZ5W4299h1oawDhcZ7jv9Rp5qw7CrseHiGfYRg0baXsMGWeLiaUbN3ZHMEez20H1XFb8f7RyPAd2PLGfk1jOWapGbdtMBluA8GG3dCAD34oOKQggpkMN8jxHIipoYiS6AZypYeld/qzQ0R3z4DNdEY0tDSqWhb7DWIpZAZYEDhBxbY4sc2FWJI26nigZguxZGdjGVPLbO2NqolpP+E9K/TyNXPotLx2/D+yy+zOP5V4/Hpr/AGfKznxbTsFgsJX6xjP1bqfeAAhgeXCxoWSGEflBuH9IbH0VLqdw8PDOo4lGFkXuKnv9NPtOaOdA0b4yNu9c+DA8qwliShFTfw9q0ruJt7iK21rS4jtArEdzoW9oat7vprZYwtlC3piQCoLzXLdXaK7tVLLkEFQfWrDf0GqbqiRByYGJjO4DZ4l/ZOeePGu/h+FhiPrqfzcrT8UbQgpbpm2s3sUr8UUIgzzVWJXPiAeXorbVj/4fa/H3f2belbUz1P8A9PtPj7v6revajFRVI6EqGNwfxWxH+DJ/EzUqkQUwvpMWtj8RJ/EzUoaXJoYDLT7bjOKs1ro21IdCmAYZq6pdLwbVSViYq9yBM0N7qZW7PKp5nZm5bUVZ2nWHHLxp5UmZugSYmc8OPTUraEka5p/LYLEoI7qqmvdIdii0SSJirBn1dVyvhSXULvjOaCdyTWjCso4aTNFBIIj5VNC7/BoON6bWUi4raMbYwKaZu/NQNvR19gnalzNV7bjNw2BioeKsk15RUjPMla8XdRFRmImk0gRqrVNHGcr4E4zRlppxO55UdFGF2ocL1AXKgUnuB7vXQjDB9Bp+9kG3oO/0xwOJRnA3A8PGspJVoNokuD1iQRggEudzyHFwrk+Xf6q6NqfR9I7eNFwQF6tj+0dwT6z9NIOj/R4ORxDbar6IwAYJM4Zey3l8E+o7ezxrixsGoJI5sWDSRyjS4+C4iLfBk4WHk2UP10u1SwEM7qPeb8Pob4Pq5eyrN0pj6ubrVxlscY7w42LD0kVTrq5LsSTXRgwaVPbkaw2PWzkOM931VZOjuvJBxK/iWHntyqrGWoJZc1GNwkcVZZbClhqWjOmWbrcQPttJG2Ae7Y4rn+m6rJCcoceI7jTbo/ryxRFTzHFjzyKrLNWHCcLkliQkuq2q9+ROHCrT2GWuaw1yyu4HEq8O3eAdvrpeJKhNeAr0I4cYRUYrRGySSpEmKaat/wCn2nx939m3oGBKZa4PxC1+Pu/s29UxmdVGbaw+Il/iZqVPFwjJ29NPbyHitbA+EMn8TNVt/s4LxyXUkC8Uq2FwUHDxniEluQQnwiOYXv5UhHOYbnHePaKa2muY2LD2/wDWut9FdUne4VYZevLrOWVyJY+AJP1UrMJmKnrEtxsIwRMw4cqeC4QXd8w/JY42Lj36bCMo8m5Vj2hxQxHHN0kIGCMNOgo5H0fmilx2lPrFNb4xxdoMo9YrqN3eXCyyhLMSRgL1RPCvEQoMhLbnfjCgcI3RtznbU39xxBfcKjtgFuLiAUOgL+8B96XIHPKjY1TnZOQ4Lr3S0FSiMCfHNUx58nJI9tfVceqXPCC2ngHCFgJAccS5ZQSgyRnHhzyRyrV9SneOJ4bdRx9fxgxs4AjJVGVsoctgMFK9oZ3BxxQUlR8rrIviPbUrV9PQ3V2y4mtkjDCUOAmeACJiMPx4PaCjON+Pu4Tn5gtYsgegfVVLUGR1IsmK3eDFRyLVbAYeU1CDW2Kxik9Rm1ak1Kkeay8WKQiS33qzaDpyucmq/aRU90y76ujNRWW0OtRswi7VWI7d5H2Bp9d3nGKn0ThLYA3oeM26Iy0CraMop9oOnlvfCnNtpwfAxT+2sFjGanRstSYLDp4QZHdVd6XaqVUFSA8ZypPLPeD5H+lONa1xYwd65n0h1USnY1ThejE2mgHpJq5mk4gMcQUkeBIHF9OaRmjBBQtwuKFHKkjNaaEEhqGpDWtBZkGtTvWMVsooAyRWi1K1SQR0xk0S4FF62fxC1+Pu/s29ByvgUTqh/wDD7X4+7+q3pMCz6dpUstlZlI3cCKQZVSQD7omOMgVNb6PfRNxRJcRtgjii6yNsEglcoQcZUHHLYeFczDnxNe6w+J9tJMTR1eM6moO9/k7kiS4GT4nDbml9ydZz2X1LHlNc/wCuucdYfE+2vdYfE+2poSjR0Fv+2+59S+euP9VSRxa33y6j87cf6q511h8T7a91h8T7aZR0KQa33PqXz1x/qrTOufp6l87cf66oHWHxPtr3WHxPtppgy/MNbIwW1Ig7EGW4/wBVL4ujd6PzWf5s1UesPifbXusPifbTzUKi2TdHb48rSf5BqE9GL/8AVJ/kGqz1h8T7a91h8T7aMwyynotffqk/yDXh0Vvv1Sf5BqtdYfE+2vdYfE+2lYFqTozfD81n+bNbt0ZvT+az/NtVS6w+J9te6w+J9tFgXS36OXg/Npvm2/pWZej17na2m+Q1UrrD4n217rD4n20isx0az0S7x2rebP7jf0p5oeiTK2THIv7yN/SuO9YfE+2vdYfE+2haOxN2fSkWUHvWPoVv6VBe6jKQQIpT/kf+lfOXWHxPtr3WHxPtpt2JaHT+kdneS54beY+hG/pVZPRy/wD1Sf5BqrdYfE+2vdYfE+2nmFRbk6P336pP8g1FN0avj+aT/INVbrD4n217rD4n20rCixf91L79Un+Qa3Topffqk/yDVa6w+J9te6w+J9tFjLKeid7+qz/Iavf91b79Vn+QarXWHxPtr3WHxPtosCzr0Uvf1Wf5BrcdF739Vn+baqr1h8T7a91h8T7aLAsknRe/P5pP8g1t0h0+WCxtEmjeNuuuzwuCDgrb4O9VnrD4n21gsTzNF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1432" name="AutoShape 8" descr="data:image/jpeg;base64,/9j/4AAQSkZJRgABAQAAAQABAAD/2wCEAAkGBxMTEhQUExQVFBUUFxUXFxcUFxcXGBcXFhcXFxcWFxcYHCggHRwlHBQUITEhJSkrLi4uFx8zODMsNygtLisBCgoKDg0OGxAQGywkHyYsLCwsLCwsLCwsNSwsLCwsLCwsLCwsLCwsLCwsLCwsLCwsLCwsLCwsLCwsLCwsLCwsLP/AABEIALoBDgMBIgACEQEDEQH/xAAcAAACAgMBAQAAAAAAAAAAAAAEBQMGAQIHAAj/xABOEAACAQMCAgYDCgsGAwkBAAABAgMABBEFIRIxBhMiQVFhcYGRFDJCc5KTobGy0yMkNERSVGJytMHRB1NjgtLwQ8LhFRYlMzVVg6TxZP/EABoBAAMBAQEBAAAAAAAAAAAAAAABAgMEBQb/xAAxEQACAgAEAggFBAMAAAAAAAAAAQIRAxIhMQRBEyJRYYGRofAycbHB4QUUQtEGI/H/2gAMAwEAAhEDEQA/AOck28NtaE2kUzzRyOzO8wORNIg2RwOSr3UOdVt//b7f5y5+9qTU/wAmsPiJP4mak7rSsBkdXt//AG+3+cufvaMt720YfkMA/wDkuPvarrLW0ZINDEyyGa27rGD5dz97Uclzbj8wg+cufvaGtGqW5TI2qbJs8t9bfqFv85c/e0VC9s35jB8u5+9pOsJo/T5cHFS2wbYweK3H5jB8u5+9qGJrcnHuCD5dz97RolB2oKRuFs1m8SaIU3QxXT7bH5FB8u4+9rdNOtD+Zw/LuPvaxbX6kCjlA51KxZMz6SRrb6HaN+ZxfLuPvaln6O2ij8ki+Xcfe0VZyYqW7nJ5VopSLuXaJo9Lss4NpF8u4+9qeXRbEDItYvlz/e1pNbknOMVoM5AJzWquRpbMx6TZHJNnH8uf72ll+bFOVlEfS9x97Vtt1XG9VrXrPjyVFdLgkhKTsRm/tf1CD5y5+9rZb22/UIPnLn72lssJBqaAVnRdhTX9t+oQfOXP3teOoW36hB85c/e0JMtDSmk0JMbQahZk9qxgHokuPvasFlp9jIuRaw/Ln+9qiYqwaPaSqvFvjwqWnyHaW4VqSWsZwtlA3pe4+9pY2oW456fB85c/e1PcTZfDU/ttBjkjzjupoLKz/wBo236hB85c/e1ldQtv1C3+cufvag1fTDC5HMUDigY9iuLU/mMHzlx97RkS2Z/Moc/v3H3tIoDtUgnxT0AfJZ2x5WUHy7j72vS2lqo3soR/nuPvah0jUgDhuVP76FHTK7+iqVCplWkntR+YwfOXH3tB9JoIfc1vLFAkLPJOjBGkYEIISv8A5jN+m3LxrN3Fhqxr/wCQ2vx919m3pSoETagmbSx+Ik/iZqQyAirJdIDZ2Jz2uqkHDjbHuibfiz47YxQEOkzTD8FDLLjOTHG7gY8SoIFYZqbFdMVRmss1WDTOiNxJkuogRSQzz5QAjmFXHExHkPIkVFrfR/qZYo4nNw0qhhwxlcks6hVXiYk9hj3bYqemw3LInqLPHNV6gVs+1ObJlI3ozT+iKpwi5m4XYgdVCA7DJ+HITwg+QDeml1vaFpCsXE44jw47RK52Ow8Mb4rLpoTvK7r3uZ54yumTyxLSu4Xhbanl9pUsQHGuCeQ4kY/JViar11cAHc+2pwm3K09Ag7YXHKe+pZZM1Ei5XagXcg11NJl0hl1ZAyKK0+/OcGgobnIwa3CjNHRrcVFzs5RijY2U1WtOuBjBNNIZ8kCkosSQZdqO6p9D0lJm7VHpaqU7uVVO71lraUlDyrqw4KOrC3sXbV+iYCZRiPXVZjhIJRtz9dONL6ZdemG2NL72ZFcN/Oqclug1EesdGXbtLiqtcxFCQdiK6bP0hhVCCw5VzbXbsSSErypSSqyosFjXioa5jINF2UgXnRBjEh8qzKItCsuNgTyq43VykcfqpVbBUXak+qXRY47qRm1mYt1C7LOTTrQ+kzRgK248arso3rQik0a0WPX9QWTcUqt4i3KguI4pz0dnUNhqNhkDRspwRWypT7WXjK7YpHGp7hSWoHipFGWupMgx3UI0oqB3zyqgJb+fi3FZ1k/iFr8fd/Zt6EL0ZrX5Ba/H3f2bekwLLpVzFHZ2bNCksnUycJkyyqPdE3wD2ScjmQfVRNv0vAfMzvIVxwRp7zPcDuAAPAUnMBaysjxBR1MgyTv+UTch/OgbazUEYBbw8T3fXivJ4jChOcszb9+hxYsYuTtliudQa5YMx4VGwAGwHcFUfQBRovliBKKOuZeEtzKIOUaHuHexHvmJPLACdG4P38bnuUeA/r3+ispIBhnwRzAbPa22JxzGcbbZ9HPjyaUtvr79Tmrkg9bMshklcxq2dx79gR/wweX7x2HMAml93qSopSEdVH34Pafzd+Z+rfYULqGqNISWb0k7AD/fICgLXWuqctGisw967jJX9pVzgHzOSK6cLBm467dnv32G8MN1r5DyHTTwhrljEnwYxjrmByckHZAc82yfLvrdNc6tsQRpGvM9nid/DjkfLH2+jAFBWMU1yDK5Eced5X97kcwo5u3kOXeRU0uqQw9m3jViP+LMokYnxCHsr6hnzopt5Za9y28fz5Bbun5IAMLYydydyT3k7k0BNbEmrdBDJcKJGCRp3ylVjjPiVCgcfeOyDy3xQWoR2qL2Xlkk5A4RE8zw9psevvrreLFSSvXs97G+fWuYgitSKNt0B2oxEUjnQRUq1dUJplqVhJgZd6IspyWAHOvWbNIQqjNO7TTzGcstaxjY26Q5itpDFz7vZXM9fV1lKt410ifpAipw9+K51rtx1jk1rOqomJHpuoGM00uNX4hVcMTDetS1QnRdBF1IWOc0IWrdXreOHJoGZtYSx8qbooQVrFhFoC6uuI0mTuGPdZ2pbfPWOKhZyaY0iAmvcVeataksyWrCuRWBWxSgA62uCcZNXTRYI2TurniPg1ZdEvSPGoaAealoAfddvRUmn9HxjtCn2lnjWiDHjNZSm6JepQdb0LhOVoDX4ytjag/3119m3q9anb5HjVS6cLi1tR/i3P2beto/CCYRFAz2liEUuepkwi8JZj7on96hOWPkoJrSOCSJQ8qNG754EcFWCDs8ZBGcluMch70450Le5FpYMMH8FIMEf/0TmrB0b/tIlgwrRxsneAiqfDPEoBB9Yrh4iLt0r7SJ4akJpOxvIN/0Tzz4sO70e2gLu+Y9o8vE958v61ZelKafcBrm0nZHOWkt5yzktucxPgkkn9I9+cig9LNkzdW1pPfOqZJikkUZIXPAkaZCrkjiYncdwOBGHCPxMmOFWrKi8hbnTCx6iMCSX8K3wYR73bvmbw/YHPvI5UJfoqsyKGGCffHLDwU4AGw5nHPw5VpbW5byHif5eNdUksvYi3sH3GoXF06rnJ5KiAKqgdwA2VR7BVl06yht1BYCebmS28SHwVT77Hi3sFLNLtyOzErEnnjckDvY9w+gVLcdWv8A59wF8Y4AJZD5F89WntY+VcWJcurDSPr6anPLXRaL1CdS1hpCeJi7eGdh4eqgLfRrqc8UcTvn4WOGP0CRyE+mibXpFbQ/k9sFP95MRK/p7XZU/ugUcpvrzDASOp+GciPHkx2PqpQvCVQhXe/x/aCNw2XmBTaBdRIXIjKqCW4Z4CVHmvHk+rNLFmLVYrvofOELSSRRptkuxAJ7s8IYe36aGHQy5B7bwRxncSNLlSPFQAXPrUV0QxoRVzkjWM41q0OeisUasOLv76uOqiIxEbcqoHueGBTi9WRgNlWFtz4Bi/04qXTb15QRxeVd2Djwmur9/uG+qEOsEhiAcgGlUL5YA1bdW6O7cWdzVRa3Ktg91W7RohvcovBnypZbWvFW88h4ahsrvhNNtBRm7tOGo7aTBo+dSwyaDKAGpAIkORQEgwaJeYAUEz5pjo2DVBM1TrDmtxaUALjWtNBZivC2XNGUdi1VohV2oqRFFRFxRVACtEQad6fGCBilzbisWtwVOKQF20nWhH2W2p4urq/KubyT8VF2lwy1E4pk1RffdCtzqp/2iqBBbY/vbn7NvWlrqWDuaj6cS8Vran/Fufs29JKtBxA9Wf8AE7Af4Uh/+xOP50oiOD6aa6oubWw+Il/iZqUodvRUyGxlDEhxnIzzxy50ZaxSQShopjG64KsDjY4wQcHx8DjcHlS87Y8x9X/7RF2xMat+jlD6PfL/AM/trlleZrtMraZb7DRtJlQ+6ri6t7o9tjMVlRyebKyKA6knPvs52ycGk+rx21sOwUuC2eHhYkAeLKcFdu4j10shuOO3aM743TyJ2+1w+0+NRXlmCnHDnAHaU7keJ9XeKcU3uytJbgd3qssmxbhX9Fdl9YHM+ZzQyqTWImAZeIErkErnBK+R8x310Po70ftLvi9xlnZRkwyNwTKu2+M4cAkDKk8xsM1s1lWg2suwj6O9G7mZGe3WJ3Tco3CZVA5Mkb7N/lBO21OdLv78qwEkrcJwzPhAp7wXbG4/R3I8KsGn9GFSRROjwgkhT1TM7MO5Qe13jLDlU1/qkfXm0vka5VcBLmAOJVzsA2/aIO2DxHbv51xYq6Tq6X78TDFjJq2hCuuyQZZpmkkIx75uAegH3x8yAPLvpDd6nNcOQCzE88n6TVpu/wCzp3cmC4WaHc5Kt1q4+AyDm/l2cjcDY4HtprK0yuGldThuPsAMO7gG4PkxNc/RYeC80k2+5fTkZxjFd5Vf+yZ2bhSN5GPcilj6cDkPOrRoPRyaHtXEkcA71LCR/UseR7WFFP0illwkeFBOyRgDP+VaeaV0Y4zmZySfgqeXkW7/AFe2t48Vj4jrCiorv1/H1PRwOGxMVaaIV6r1RThSWWWRiRGiQbue/C9ZkAd57vOlFv0bSM8d2eJ+YgjYY/8AllG3jsnyu6upR9HIkjKplOLZip7R8ASc7Dw5VR+lfQq7BHA6e5jkvKxIKY59YBuR4cPM88bVvNcWlTkq5y00+Spfd/IjF4eUFd6FR1m6S4dY4IIkAOFWGMcUjfvAcbejJ8ahPRySBgZlVS3JeNGYY8QjHh9eKb+6I7ZTHags7DhaYgdY/iF/QTyHrJpXqMnAuM5Pf6edacPiuVKC6q5vd++/0OdSb0WxjUHVRt30llUneoJLlid63a6GK7VRolQPKKizU3OoJRikWTR3GKke6qyWumLZWzXEqg3DL+DVgCIeMYUlT/xDnO/vR58qrHbsULhW4FIUtg8ILe9UnxOOVZYeMpt5dlpfeSpJ7G3uk1oZWryrUqx5rUoGZyaljtWOKz1O9No5VwKaQrIYLOhL+34d6sFpg7URqmmBkyBypNk5qZXbKLiFN4bTaktrN1bYNMk1KpexXMhntcHasdIs+4bXP99dfZt6JE2TWnS3HuO1x/fXP2bepRRi8H4rYfESfxM1IyO0RVpgh4raz8oH/ibiq5fx8L1Mib1N1fsr5H/pRtu2Y5V/ZyPShDfUDQlmnErDv3x7NvpqbTX7QHc2QfQwwfrrDFXMiRrYKc+gE/IHH/y1vHclVlA+EjD+WfYTWlgDxAd529u1a3ERVmQ89x7Rt9YqVvYuYPbgyYRjsgPD5AkZHozv6z4060yQ2kkU6EgqWHWJsykjAPPzxtjIyO+k2nH8IvgTg+hhj+dH6ojgiIAnYvtuSqhjkgeChyfAAnlVYkZSdcuZTu9C1a500urhYJJlUCM7OoyCcjIbhII5Y7jucGjL3X7cwD3O3VTfDYqzFsjfhJc8I8gMkcyaq19ZPbxtIjdiTC45q2e8eBxnn40z6CW0V20sEyKSkfWIRswCkBwCN/hKfbWOHgwxEsj059/c+fqNTU467BvRmzumlEsN7GCOeONjjfZo9vHvq7axb212CL+NRIAALuEFSO4CTGSBknZuJd+48uLWN6djkDlz7s+f866PoOvJcILa8eRN8xn4HFywygji59xFPElkVKNd9uvKmHRLeLG1h0ejs+WHYgFZNsMp70UE49JJPnim1teYqsav+LMsSvG4AJ/BOzqhOAV3AxuM4880EdUauKfEyjLR33n2/wCmfpznwkH26+p0KG+yw3pNrnSZmuHEchAiYoApIGFJG/jkg1Um11hy5+NMhoz3QilikQZVFlEjBCCoC9ZnkeyFB7+z352eNjPGw1C6d2by4GHDzWJi/DsQ3+lEtxwQMWnXjwoyFySCMnZEJUsAcDceGyObo6oPFd3McX+HF+Fk9GQQgPramvTfV5pp0tbISyJCipiJWbibfLEKOXIDPhSCfoheKQs3BFI6lkid8uwB394GC/5iORrseJNJKLSXb29/Z9T4XjI5MeSXVV6LmSRXOnRMOC1afHw7hy2fRGnCntBpJ0n1W3mIFvaRW5yMtG0mW/ZCcXB6wueVO7Po5brveXaDH/Bt2V29Dynsjv2UN6adWutWtuuLSOOPu4lHHM2eSh2y5JPJRWP7lYctM034157eVnJnUXerOby20sYBkikQHkXRlBPPYkb7VcugHRppPxqRRwrvEG96WBx1r/sqfejvIz3btZdFku5hNqBfAGIrVXPEozzmYe9JySQva7iVximeqXxderRhHHGArOgAWJce8hXkZMbZ7udRxPH5odHH4nvWy8f68BYmNapeIj6QW8dzIVLN1MDEzzZIMkmMdTEvjg7sckZ7uRq3SXVzKEhRVjhjJKRIMKuRjJ7yx3yx3NMNb1McIRAFjTZFG/rJ7ye8nnQOh9HzPmWVjHADu3wpD3rEDsfNuQ8ztWvDJQgpz0jHb32/8HDRW9kA6NpUtwxEa7Lu7seFEHizHl6OZqfUrVIn4VlEuPfFVKqD4DiO/p2p1resLHGIYVEaL71F+0x5s3maW6BoMt0SQQkantytyHko+E3kPXiuvD4hyTxJ9WHf79C1NvrPRA1pFxkAAsx5ADJPqFbXFrjyq3XWopZxmG1HAWGC+fwr52LM43A8FGBVYZjitMDH6aLklS5d44SzakduGHKrJZXeY8GhLeIcFL5pOHOK0uzVIW6ugLkilnEQaKuX3rXgzTGEWtzRXSRs2Vr8ddfZt6VPERyo7VjnT7X4+7+zb0AOYn4bSzP+A4/+zcVXrwcWT4U4vJMWVl8TJ/ETUlt5KyrVsjnZpYyEE+qp1bhf15HrqLYEkd9GxwCReeCOR/kfKlKNoGRwNiT0Nn6c0/6a2HVzIw5SL9KnB+grST3OVZOLHa2OPEHH1YNWPpLdddHtvwHiHoxg/Rv6qxyvUze5S5QUOR3HI9W4rpV70daC3e5lOJr1QsKKQTFb4UszftNhUIHIO3jtzy6jLLxY2GAfLOcfz+iun9HdSa9tkkmILx/gttgFjxwgD91gfSa1jqit0UHUZXEPVsNuNWU93I5/l7Km6D6j7nu1buZJYz6GX+qirH03sVW2LDmHT6Tj+dVLRYQ1xF+/g+w1EKh8IouosHv4gAO4/wDSrFpfa02aVhxdRIkfymTgPq48eqkGrjDY82+jarP0LIfTNYiONo4Jl9MZdj9EYowVcKZUPhFelOWduHvGceOO8Z5EZ+kUY82aU6Hc8EyMeWcH91gVP0H6KXWF46kJxZHLtbgHl6edc8+HU1mW6Ppf0f8AXP2sOhxbceTW6/A/aSj7XVHVCoyeZwOfqqu3uoOjY4V5Ag7+vb05oY6o5BUnYsrcuRUEDHl2jtWS4RzWtHpcT/kGCoN4XWb2taeup0noj0m1COIvslpEe07xgjLHZFbbLEnGTy9gKvW9WS5maThDvJ3kcRwOSqPAeApJaa4GieG442XhzEFbCLIORaPk4PI9/gc1fOgsthPGAZPc03IoeDhPmDgH1E0YmFT67aXofDYieJNzk9X9yiy2JdxFHCWkbP7IUDmzNyAH9O81aNH0uK0HZIkmPOUjZc81iB96PE8z5DarF0psFtsEOixOMdYSuZHG5UYOAADsCc86oEsk00rBJECxqzKvEBxk4UKp+E2GJxy2rLEhiYkWoOodrer/AKXd5mU4Sei2HF9qfwEO59831+qkGr6sOEIpwi5x6TuSfM0uvbhouJWJ6zOGB+D5GobGNc9ZLuBuqnvPiR4UYXCRgsz2+oo4SWrGWlaQGAnuto+ccWcNJ+02Pep9J9G5m1TW+sbC4AAwANgoHIKBsKT6jqrSE70HaShX4mUNj4J5E92fEeXfXZHAc+vibLZe/qaKF6y8iyaV0dEuJZ2KQ8x+nJ5J4D9r2U8vdS7ISJQqJsqqOyvkB3mq/Y2VxdHr5ZOriHOWQ8K4Hcg78eA2qw2fSGytzwxFmI5zcHE3+QbAf73rnxlnnc+tW0Vt4v33ET6z117kB23RZ95rxzCp3C7GVv8AL8Een2URFoSyE9SjkfBB7T+kgCmNnq9vM+fcs0m+eK4fsn/Iux9eas4uJynYCQR92MRqfQBz9WaI8bixbuN8q0UV49oRxJc0c+u9HuYQTJBKqfpFG4fAZPIeuk91F4c6uM+i3M79ZO5ihzgM+RxY/QQ8/SaUa7r8MAaCzwCQRJLkGRvEB+7/AC4FdsOIdqFXPmlsvmzbpNa3ZSLld6wnKvXD1DHJXWak5ovWh+IWvx939m3oQGi9a/ILX4+7+zb0MSJdUP4pYD/Ak/iZqSK2KfX6ZtbD4iT+JmpA43qOYE6sKZ2r4FJko6EGkxMM4STtVi0eD9LektlKM09guMDajLZDBk0dY5ZFPahkRtu9e0vZz5HBB8qk0icWsbIpJHGzZ8c4Az54UCs3COd+6ll2DitI4LoRNrGrGaN08s+tSGH1Uu6OqTMuOe5+ioUBBzTjo9GschbuIGPLc5H2ajoNUFaCnpLEUnZT3En1Nhh9dH9D3xHeDOzRop8wwlB+us9PZkeaJl59XhvUxx9FbdDdPeZZQuwLKCfQCf8AmpwjUqRa+ERWzcvRQUgwT5E/XR80JjkdDzR3Q+lGKn6qGvFw586xhuxx3GNxH1sYYe+AyPMfCH8/VSsrtTLSZ9h4rUmsWqpIpX3sihwPAkkMo8sjPrx3VjCWSWR+BOHKm4MVtJy8qIu8LIwQkrsRnnhlDYOPDOM+VXLpr0Ca2srO7VcccarcAHPC7ZMb+WQeE92QvjVZXTHlSJo1LMQVIHPs7gj1H6K1nPVXzG2kMNIubd06u46453BWQjhO44gpyp2xsR3Vtf8ARWTGYnWZTuM9gkd3M4PtFJ9Q0ue3wZUZMnAz37A7Y58xv6asGi6kzQlAe3Hl1H6Sjd09m49HnWFKE838X6EXTtbCzU76W4SNXRC9uChYKomwuFAkx2mAxjJz6aTTlid29R2phHPmZ37y7MD+8c+zej9WuMLJGAuCiHkM7NxbHy3rRzyuluXKWpXoo/E/zoxJVQjhQNj9MZB9XhWumW6yPwu3CPLf/fdU80D28uBhv0TgEMCNtmH+zTnPNLK9wtN0ZuJ5ZmDSuWxsAeQHgqjYD0CrfZdGwFDGWCIEd2ZX+oD6aRWGqxBwssZgUDnGOJjnkTx86l1jUIhKAjPNFgHHaQk/tAj6tq5p55NRikvnr+PqZzjK6RaItfsrUEqsl247z2UGPLf66Hh/tDupZBwqIY+8xR9ZIB5M5/pSXQryCaQLONiPwarngB2woUDmd9/KrNqGnmIduN4Y+7hjJJ9YHCPbSlCK1m7fLt8EtkQ8NfyZFf8AS63I4Taz3Mh/v5PfH9pY+7y3FaPpV9dRYl9yWNtj3vVoCAOXZUcXd3stCrqfV7W1uAf7yXGfSBS+7sLy5OZHLDwLgKPUNq5YYig+qlFdrdvyWn3IWVbaerBNSj0yAFE668k/T4xDED5BcsfpqsrFk7c/Dvq86Jb2lsSboWsvkwMjDyABx9FM5f7RLeEYtbaMHxEaRj6BmuyHGNPLCEp9+iX2Xkaxm+SbOayRsuxBB8CMfQaL1j8gtfj7v7NvRPSLXXu5OskCg4xhc47znBJ8aG1k/iFr8fd/Zt69GLk4rMqZurrUMvXxaWPxEn8TNSA71YruLNlZH/Bk/iJqrrJvS5hzJI03pvBaFlyKUopqyaRcDh3pNEyFcWVbemK3wGK9dQB2yKO0rSVPvt6UScxuurrw0nlugT66J17SeDdaRwKScVt0rQkluPbeJWoqdgq7VBY2TYzQeqSEbUv3EXoClrQq1J8sD5Gut/2P2Kiz42G8kkh9QIQfYNcllXiGO8HY/X/vyrpPRLpGkcSRDZUUKPV3+3J9dVhayst7FV/tEter1K4AGA7LIPPrEUsR/n4/WDVdv9yD/vkD/Wrr/aLKkzRyqRxqOBh3lc5HsJb5RqjXLZNZuDU5BExazcLZ7u+mo1opNbyoqt7nKsocZViH4sMPDYClEaVvihYMZNSe4NK7PpG36S2WsafNHxBHkicPCxHWRuFJDAd4BXiDDbs+quI6PdFLcSD30TpJj09kj2MarCTFWDKSpHIqcEegjendhdgW84J+CB6SWGK5+Ii+rWuqJxFdFv6cuJ7GOUYPCyMpBz2XBGCPEEiqDpd4Y5FYfBINNNO1TNpPbOe7rIj4EEF09eOL0g0hYUdHo4MUI0nFjLVIhHNlfeSAOn7rfB9RyPUKwH4nIPeoHq5fzrDSccAz76Jtv3X5j2ge2hoZO0p9VZ5W4299h1oawDhcZ7jv9Rp5qw7CrseHiGfYRg0baXsMGWeLiaUbN3ZHMEez20H1XFb8f7RyPAd2PLGfk1jOWapGbdtMBluA8GG3dCAD34oOKQggpkMN8jxHIipoYiS6AZypYeld/qzQ0R3z4DNdEY0tDSqWhb7DWIpZAZYEDhBxbY4sc2FWJI26nigZguxZGdjGVPLbO2NqolpP+E9K/TyNXPotLx2/D+yy+zOP5V4/Hpr/AGfKznxbTsFgsJX6xjP1bqfeAAhgeXCxoWSGEflBuH9IbH0VLqdw8PDOo4lGFkXuKnv9NPtOaOdA0b4yNu9c+DA8qwliShFTfw9q0ruJt7iK21rS4jtArEdzoW9oat7vprZYwtlC3piQCoLzXLdXaK7tVLLkEFQfWrDf0GqbqiRByYGJjO4DZ4l/ZOeePGu/h+FhiPrqfzcrT8UbQgpbpm2s3sUr8UUIgzzVWJXPiAeXorbVj/4fa/H3f2belbUz1P8A9PtPj7v6revajFRVI6EqGNwfxWxH+DJ/EzUqkQUwvpMWtj8RJ/EzUoaXJoYDLT7bjOKs1ro21IdCmAYZq6pdLwbVSViYq9yBM0N7qZW7PKp5nZm5bUVZ2nWHHLxp5UmZugSYmc8OPTUraEka5p/LYLEoI7qqmvdIdii0SSJirBn1dVyvhSXULvjOaCdyTWjCso4aTNFBIIj5VNC7/BoON6bWUi4raMbYwKaZu/NQNvR19gnalzNV7bjNw2BioeKsk15RUjPMla8XdRFRmImk0gRqrVNHGcr4E4zRlppxO55UdFGF2ocL1AXKgUnuB7vXQjDB9Bp+9kG3oO/0xwOJRnA3A8PGspJVoNokuD1iQRggEudzyHFwrk+Xf6q6NqfR9I7eNFwQF6tj+0dwT6z9NIOj/R4ORxDbar6IwAYJM4Zey3l8E+o7ezxrixsGoJI5sWDSRyjS4+C4iLfBk4WHk2UP10u1SwEM7qPeb8Pob4Pq5eyrN0pj6ubrVxlscY7w42LD0kVTrq5LsSTXRgwaVPbkaw2PWzkOM931VZOjuvJBxK/iWHntyqrGWoJZc1GNwkcVZZbClhqWjOmWbrcQPttJG2Ae7Y4rn+m6rJCcoceI7jTbo/ryxRFTzHFjzyKrLNWHCcLkliQkuq2q9+ROHCrT2GWuaw1yyu4HEq8O3eAdvrpeJKhNeAr0I4cYRUYrRGySSpEmKaat/wCn2nx939m3oGBKZa4PxC1+Pu/s29UxmdVGbaw+Il/iZqVPFwjJ29NPbyHitbA+EMn8TNVt/s4LxyXUkC8Uq2FwUHDxniEluQQnwiOYXv5UhHOYbnHePaKa2muY2LD2/wDWut9FdUne4VYZevLrOWVyJY+AJP1UrMJmKnrEtxsIwRMw4cqeC4QXd8w/JY42Lj36bCMo8m5Vj2hxQxHHN0kIGCMNOgo5H0fmilx2lPrFNb4xxdoMo9YrqN3eXCyyhLMSRgL1RPCvEQoMhLbnfjCgcI3RtznbU39xxBfcKjtgFuLiAUOgL+8B96XIHPKjY1TnZOQ4Lr3S0FSiMCfHNUx58nJI9tfVceqXPCC2ngHCFgJAccS5ZQSgyRnHhzyRyrV9SneOJ4bdRx9fxgxs4AjJVGVsoctgMFK9oZ3BxxQUlR8rrIviPbUrV9PQ3V2y4mtkjDCUOAmeACJiMPx4PaCjON+Pu4Tn5gtYsgegfVVLUGR1IsmK3eDFRyLVbAYeU1CDW2Kxik9Rm1ak1Kkeay8WKQiS33qzaDpyucmq/aRU90y76ujNRWW0OtRswi7VWI7d5H2Bp9d3nGKn0ThLYA3oeM26Iy0CraMop9oOnlvfCnNtpwfAxT+2sFjGanRstSYLDp4QZHdVd6XaqVUFSA8ZypPLPeD5H+lONa1xYwd65n0h1USnY1ThejE2mgHpJq5mk4gMcQUkeBIHF9OaRmjBBQtwuKFHKkjNaaEEhqGpDWtBZkGtTvWMVsooAyRWi1K1SQR0xk0S4FF62fxC1+Pu/s29ByvgUTqh/wDD7X4+7+q3pMCz6dpUstlZlI3cCKQZVSQD7omOMgVNb6PfRNxRJcRtgjii6yNsEglcoQcZUHHLYeFczDnxNe6w+J9tJMTR1eM6moO9/k7kiS4GT4nDbml9ydZz2X1LHlNc/wCuucdYfE+2vdYfE+2poSjR0Fv+2+59S+euP9VSRxa33y6j87cf6q511h8T7a91h8T7aZR0KQa33PqXz1x/qrTOufp6l87cf66oHWHxPtr3WHxPtppgy/MNbIwW1Ig7EGW4/wBVL4ujd6PzWf5s1UesPifbXusPifbTzUKi2TdHb48rSf5BqE9GL/8AVJ/kGqz1h8T7a91h8T7aMwyynotffqk/yDXh0Vvv1Sf5BqtdYfE+2vdYfE+2lYFqTozfD81n+bNbt0ZvT+az/NtVS6w+J9te6w+J9tFgXS36OXg/Npvm2/pWZej17na2m+Q1UrrD4n217rD4n20isx0az0S7x2rebP7jf0p5oeiTK2THIv7yN/SuO9YfE+2vdYfE+2haOxN2fSkWUHvWPoVv6VBe6jKQQIpT/kf+lfOXWHxPtr3WHxPtpt2JaHT+kdneS54beY+hG/pVZPRy/wD1Sf5BqrdYfE+2vdYfE+2nmFRbk6P336pP8g1FN0avj+aT/INVbrD4n217rD4n20rCixf91L79Un+Qa3Topffqk/yDVa6w+J9te6w+J9tFjLKeid7+qz/Iavf91b79Vn+QarXWHxPtr3WHxPtosCzr0Uvf1Wf5BrcdF739Vn+baqr1h8T7a91h8T7aLAsknRe/P5pP8g1t0h0+WCxtEmjeNuuuzwuCDgrb4O9VnrD4n21gsTzNF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700808"/>
            <a:ext cx="3200400" cy="4040832"/>
          </a:xfrm>
        </p:spPr>
        <p:txBody>
          <a:bodyPr>
            <a:noAutofit/>
          </a:bodyPr>
          <a:lstStyle/>
          <a:p>
            <a:r>
              <a:rPr lang="en-GB" dirty="0" smtClean="0"/>
              <a:t>GPs generate data!!</a:t>
            </a:r>
          </a:p>
          <a:p>
            <a:r>
              <a:rPr lang="en-GB" dirty="0" smtClean="0"/>
              <a:t>Patient Care</a:t>
            </a:r>
          </a:p>
          <a:p>
            <a:r>
              <a:rPr lang="en-GB" dirty="0" smtClean="0"/>
              <a:t>Audit</a:t>
            </a:r>
          </a:p>
          <a:p>
            <a:r>
              <a:rPr lang="en-GB" dirty="0" smtClean="0"/>
              <a:t>Benchmarking</a:t>
            </a:r>
          </a:p>
          <a:p>
            <a:r>
              <a:rPr lang="en-GB" dirty="0" smtClean="0"/>
              <a:t>Practice QI</a:t>
            </a:r>
          </a:p>
          <a:p>
            <a:r>
              <a:rPr lang="en-GB" dirty="0" smtClean="0"/>
              <a:t>Revalidation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7" y="332656"/>
            <a:ext cx="8496943" cy="1270494"/>
          </a:xfrm>
        </p:spPr>
        <p:txBody>
          <a:bodyPr/>
          <a:lstStyle/>
          <a:p>
            <a:pPr algn="ctr"/>
            <a:r>
              <a:rPr lang="en-GB" sz="3600" b="1" dirty="0" smtClean="0">
                <a:solidFill>
                  <a:srgbClr val="0070C0"/>
                </a:solidFill>
              </a:rPr>
              <a:t>What GPs can use data for</a:t>
            </a:r>
            <a:endParaRPr lang="en-GB" sz="36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715180"/>
            <a:ext cx="1584176" cy="95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creen Shot 2015-05-18 at 20.43.30.png"/>
          <p:cNvPicPr>
            <a:picLocks noChangeAspect="1"/>
          </p:cNvPicPr>
          <p:nvPr/>
        </p:nvPicPr>
        <p:blipFill>
          <a:blip r:embed="rId3" cstate="print"/>
          <a:srcRect l="16143" t="1852" b="1852"/>
          <a:stretch>
            <a:fillRect/>
          </a:stretch>
        </p:blipFill>
        <p:spPr>
          <a:xfrm>
            <a:off x="3810000" y="1676400"/>
            <a:ext cx="47498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3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 dirty="0" smtClean="0">
                <a:solidFill>
                  <a:srgbClr val="0070C0"/>
                </a:solidFill>
              </a:rPr>
              <a:t>Clinical engagement – the front line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Data</a:t>
            </a:r>
            <a:r>
              <a:rPr lang="en-GB" dirty="0" smtClean="0"/>
              <a:t> – the numbers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Information </a:t>
            </a:r>
            <a:r>
              <a:rPr lang="en-GB" dirty="0" smtClean="0"/>
              <a:t>– What the numbers mean in my practice? Am I doing well or not?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Useful Knowledge </a:t>
            </a:r>
            <a:r>
              <a:rPr lang="en-GB" dirty="0" smtClean="0"/>
              <a:t>– How does it alter my patient management?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Wisdom </a:t>
            </a:r>
            <a:r>
              <a:rPr lang="en-GB" dirty="0" smtClean="0"/>
              <a:t>– Sustained Practice level changes 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715180"/>
            <a:ext cx="1584176" cy="95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45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 dirty="0" smtClean="0">
                <a:solidFill>
                  <a:srgbClr val="0070C0"/>
                </a:solidFill>
              </a:rPr>
              <a:t>What is the challenge?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13,000 patients </a:t>
            </a:r>
          </a:p>
          <a:p>
            <a:endParaRPr lang="en-GB" dirty="0" smtClean="0"/>
          </a:p>
          <a:p>
            <a:r>
              <a:rPr lang="en-GB" dirty="0" smtClean="0"/>
              <a:t>&gt;50,000 consultations per year</a:t>
            </a:r>
          </a:p>
          <a:p>
            <a:endParaRPr lang="en-GB" dirty="0" smtClean="0"/>
          </a:p>
          <a:p>
            <a:r>
              <a:rPr lang="en-GB" dirty="0" smtClean="0"/>
              <a:t>270, 2 week wait referrals per year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60 New Cancers per year</a:t>
            </a:r>
          </a:p>
          <a:p>
            <a:endParaRPr lang="en-GB" dirty="0" smtClean="0"/>
          </a:p>
          <a:p>
            <a:r>
              <a:rPr lang="en-GB" dirty="0" smtClean="0"/>
              <a:t>Qualitative (narrative) </a:t>
            </a:r>
            <a:r>
              <a:rPr lang="en-GB" dirty="0" err="1" smtClean="0"/>
              <a:t>vs</a:t>
            </a:r>
            <a:r>
              <a:rPr lang="en-GB" dirty="0" smtClean="0"/>
              <a:t> Quantity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715180"/>
            <a:ext cx="1584176" cy="95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42" name="AutoShape 2" descr="Image result for tellis measham medical un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044" name="AutoShape 4" descr="Image result for tellis measham medical un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5046" name="Picture 6" descr="http://www.leicestershirevillages.com/uploads/84dea4b51d6cfa2546501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2278" y="1556792"/>
            <a:ext cx="2541722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945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Begin and end at the patient</a:t>
            </a:r>
            <a:endParaRPr lang="en-GB" dirty="0"/>
          </a:p>
        </p:txBody>
      </p:sp>
      <p:pic>
        <p:nvPicPr>
          <p:cNvPr id="244738" name="Picture 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5882"/>
            <a:ext cx="9144000" cy="530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 dirty="0" smtClean="0">
                <a:solidFill>
                  <a:srgbClr val="0070C0"/>
                </a:solidFill>
              </a:rPr>
              <a:t>Begin and end at the patient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Patient Records</a:t>
            </a:r>
          </a:p>
          <a:p>
            <a:endParaRPr lang="en-GB" dirty="0" smtClean="0"/>
          </a:p>
          <a:p>
            <a:r>
              <a:rPr lang="en-GB" dirty="0" smtClean="0"/>
              <a:t>Prompts</a:t>
            </a:r>
          </a:p>
          <a:p>
            <a:endParaRPr lang="en-GB" dirty="0" smtClean="0"/>
          </a:p>
          <a:p>
            <a:r>
              <a:rPr lang="en-GB" dirty="0" smtClean="0"/>
              <a:t>Risk Calculators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715180"/>
            <a:ext cx="1584176" cy="95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45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2" descr="http://i.ytimg.com/vi/wiEtDKKCCa4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 dirty="0" smtClean="0">
                <a:solidFill>
                  <a:srgbClr val="0070C0"/>
                </a:solidFill>
              </a:rPr>
              <a:t>Prompts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715180"/>
            <a:ext cx="1584176" cy="95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196752"/>
            <a:ext cx="502255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2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9050" y="3789040"/>
            <a:ext cx="916305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945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inical Audit Overview_041013">
  <a:themeElements>
    <a:clrScheme name="HSCIC corporate">
      <a:dk1>
        <a:srgbClr val="001830"/>
      </a:dk1>
      <a:lt1>
        <a:srgbClr val="FAFCFC"/>
      </a:lt1>
      <a:dk2>
        <a:srgbClr val="000000"/>
      </a:dk2>
      <a:lt2>
        <a:srgbClr val="F0F8FC"/>
      </a:lt2>
      <a:accent1>
        <a:srgbClr val="003350"/>
      </a:accent1>
      <a:accent2>
        <a:srgbClr val="A0D0E8"/>
      </a:accent2>
      <a:accent3>
        <a:srgbClr val="505050"/>
      </a:accent3>
      <a:accent4>
        <a:srgbClr val="80A0B0"/>
      </a:accent4>
      <a:accent5>
        <a:srgbClr val="D8E0E8"/>
      </a:accent5>
      <a:accent6>
        <a:srgbClr val="B0AAB0"/>
      </a:accent6>
      <a:hlink>
        <a:srgbClr val="0060E0"/>
      </a:hlink>
      <a:folHlink>
        <a:srgbClr val="701870"/>
      </a:folHlink>
    </a:clrScheme>
    <a:fontScheme name="Corpor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Office Theme">
  <a:themeElements>
    <a:clrScheme name="Public Health England">
      <a:dk1>
        <a:sysClr val="windowText" lastClr="000000"/>
      </a:dk1>
      <a:lt1>
        <a:sysClr val="window" lastClr="FFFFFF"/>
      </a:lt1>
      <a:dk2>
        <a:srgbClr val="009966"/>
      </a:dk2>
      <a:lt2>
        <a:srgbClr val="98002E"/>
      </a:lt2>
      <a:accent1>
        <a:srgbClr val="11175E"/>
      </a:accent1>
      <a:accent2>
        <a:srgbClr val="D8B5A3"/>
      </a:accent2>
      <a:accent3>
        <a:srgbClr val="F9A25E"/>
      </a:accent3>
      <a:accent4>
        <a:srgbClr val="EEB111"/>
      </a:accent4>
      <a:accent5>
        <a:srgbClr val="00B274"/>
      </a:accent5>
      <a:accent6>
        <a:srgbClr val="A7A9AC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6121</TotalTime>
  <Words>385</Words>
  <Application>Microsoft Office PowerPoint</Application>
  <PresentationFormat>On-screen Show (4:3)</PresentationFormat>
  <Paragraphs>108</Paragraphs>
  <Slides>22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Clinical Audit Overview_041013</vt:lpstr>
      <vt:lpstr>8_Office Theme</vt:lpstr>
      <vt:lpstr>Office Theme</vt:lpstr>
      <vt:lpstr>How clinicians use data to make an impact on clinical outcomes</vt:lpstr>
      <vt:lpstr>PowerPoint Presentation</vt:lpstr>
      <vt:lpstr>What GPs can use data for</vt:lpstr>
      <vt:lpstr>Clinical engagement – the front line</vt:lpstr>
      <vt:lpstr>What is the challenge?</vt:lpstr>
      <vt:lpstr>Begin and end at the patient</vt:lpstr>
      <vt:lpstr>Begin and end at the patient</vt:lpstr>
      <vt:lpstr>PowerPoint Presentation</vt:lpstr>
      <vt:lpstr>Prompts</vt:lpstr>
      <vt:lpstr>Qcancer – Emis Web</vt:lpstr>
      <vt:lpstr>Begin and end at the patient – Practice Level Indicators</vt:lpstr>
      <vt:lpstr>Begin and end at the patient – Practice Profile Domains</vt:lpstr>
      <vt:lpstr>PowerPoint Presentation</vt:lpstr>
      <vt:lpstr>Practice Profile </vt:lpstr>
      <vt:lpstr>New Cancers Audit</vt:lpstr>
      <vt:lpstr>A real audit</vt:lpstr>
      <vt:lpstr>Cancer SEA</vt:lpstr>
      <vt:lpstr>PowerPoint Presentation</vt:lpstr>
      <vt:lpstr>Begin and end at the patient – Integrating the data</vt:lpstr>
      <vt:lpstr>Begin and end at the patient – Engaging the Clinicians</vt:lpstr>
      <vt:lpstr>Begin and end at the patient – Questions?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Outpatients episode volume distribution  by week and cancer type for two years either side of diagnosis</dc:title>
  <dc:creator>Administrator</dc:creator>
  <cp:lastModifiedBy>Rebecca Elleray</cp:lastModifiedBy>
  <cp:revision>75</cp:revision>
  <dcterms:created xsi:type="dcterms:W3CDTF">2015-05-20T19:49:07Z</dcterms:created>
  <dcterms:modified xsi:type="dcterms:W3CDTF">2015-09-29T13:57:37Z</dcterms:modified>
</cp:coreProperties>
</file>