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31" r:id="rId2"/>
    <p:sldMasterId id="2147483989" r:id="rId3"/>
    <p:sldMasterId id="2147484219" r:id="rId4"/>
  </p:sldMasterIdLst>
  <p:notesMasterIdLst>
    <p:notesMasterId r:id="rId51"/>
  </p:notesMasterIdLst>
  <p:sldIdLst>
    <p:sldId id="406" r:id="rId5"/>
    <p:sldId id="505" r:id="rId6"/>
    <p:sldId id="507" r:id="rId7"/>
    <p:sldId id="508" r:id="rId8"/>
    <p:sldId id="556" r:id="rId9"/>
    <p:sldId id="528" r:id="rId10"/>
    <p:sldId id="530" r:id="rId11"/>
    <p:sldId id="532" r:id="rId12"/>
    <p:sldId id="536" r:id="rId13"/>
    <p:sldId id="538" r:id="rId14"/>
    <p:sldId id="540" r:id="rId15"/>
    <p:sldId id="545" r:id="rId16"/>
    <p:sldId id="557" r:id="rId17"/>
    <p:sldId id="547" r:id="rId18"/>
    <p:sldId id="560" r:id="rId19"/>
    <p:sldId id="566" r:id="rId20"/>
    <p:sldId id="567" r:id="rId21"/>
    <p:sldId id="568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49" r:id="rId30"/>
    <p:sldId id="550" r:id="rId31"/>
    <p:sldId id="551" r:id="rId32"/>
    <p:sldId id="552" r:id="rId33"/>
    <p:sldId id="553" r:id="rId34"/>
    <p:sldId id="577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5" r:id="rId46"/>
    <p:sldId id="596" r:id="rId47"/>
    <p:sldId id="598" r:id="rId48"/>
    <p:sldId id="548" r:id="rId49"/>
    <p:sldId id="46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7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18C2F-800B-D54D-AC43-2F6DA986517D}" type="doc">
      <dgm:prSet loTypeId="urn:microsoft.com/office/officeart/2005/8/layout/hProcess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F4C65-89E1-BA4A-A6F3-5967EA385529}">
      <dgm:prSet phldrT="[Text]" custT="1"/>
      <dgm:spPr/>
      <dgm:t>
        <a:bodyPr/>
        <a:lstStyle/>
        <a:p>
          <a:r>
            <a:rPr lang="en-US" sz="3600" dirty="0" smtClean="0"/>
            <a:t>938</a:t>
          </a:r>
          <a:endParaRPr lang="en-US" sz="3600" dirty="0"/>
        </a:p>
      </dgm:t>
    </dgm:pt>
    <dgm:pt modelId="{6F3C35B6-2BCD-5A44-9311-8C16CB18B1F8}" type="parTrans" cxnId="{423F906A-7744-2E4A-8C99-6CEF8676C1B0}">
      <dgm:prSet/>
      <dgm:spPr/>
      <dgm:t>
        <a:bodyPr/>
        <a:lstStyle/>
        <a:p>
          <a:endParaRPr lang="en-US"/>
        </a:p>
      </dgm:t>
    </dgm:pt>
    <dgm:pt modelId="{5A8A2B1B-A845-6D43-87E9-0A3FDFB70B2F}" type="sibTrans" cxnId="{423F906A-7744-2E4A-8C99-6CEF8676C1B0}">
      <dgm:prSet/>
      <dgm:spPr/>
      <dgm:t>
        <a:bodyPr/>
        <a:lstStyle/>
        <a:p>
          <a:endParaRPr lang="en-US"/>
        </a:p>
      </dgm:t>
    </dgm:pt>
    <dgm:pt modelId="{87B2FFD5-4879-754F-9C8B-CBACB4CD096E}">
      <dgm:prSet phldrT="[Text]"/>
      <dgm:spPr/>
      <dgm:t>
        <a:bodyPr/>
        <a:lstStyle/>
        <a:p>
          <a:r>
            <a:rPr lang="en-US" dirty="0" smtClean="0"/>
            <a:t>484</a:t>
          </a:r>
          <a:endParaRPr lang="en-US" dirty="0"/>
        </a:p>
      </dgm:t>
    </dgm:pt>
    <dgm:pt modelId="{A8D117F4-9EEA-CB4C-9BD8-E0D6FCCE978E}" type="parTrans" cxnId="{94E1D116-2057-E440-BDC2-2DFBC706A708}">
      <dgm:prSet/>
      <dgm:spPr/>
      <dgm:t>
        <a:bodyPr/>
        <a:lstStyle/>
        <a:p>
          <a:endParaRPr lang="en-US"/>
        </a:p>
      </dgm:t>
    </dgm:pt>
    <dgm:pt modelId="{022B15A6-C15B-2044-B7B4-7BE5D38920CD}" type="sibTrans" cxnId="{94E1D116-2057-E440-BDC2-2DFBC706A708}">
      <dgm:prSet/>
      <dgm:spPr/>
      <dgm:t>
        <a:bodyPr/>
        <a:lstStyle/>
        <a:p>
          <a:endParaRPr lang="en-US"/>
        </a:p>
      </dgm:t>
    </dgm:pt>
    <dgm:pt modelId="{19935ECC-6935-B646-87E0-0689B6BD6860}">
      <dgm:prSet phldrT="[Text]" custT="1"/>
      <dgm:spPr/>
      <dgm:t>
        <a:bodyPr/>
        <a:lstStyle/>
        <a:p>
          <a:r>
            <a:rPr lang="en-US" sz="1600" dirty="0" smtClean="0"/>
            <a:t>Case by case</a:t>
          </a:r>
          <a:endParaRPr lang="en-US" sz="1600" dirty="0"/>
        </a:p>
      </dgm:t>
    </dgm:pt>
    <dgm:pt modelId="{774B5ABC-89E7-8C46-AF18-5F908B9B2226}" type="parTrans" cxnId="{D5542EDD-73F6-CA4B-91D7-4EBAB9B7E811}">
      <dgm:prSet/>
      <dgm:spPr/>
      <dgm:t>
        <a:bodyPr/>
        <a:lstStyle/>
        <a:p>
          <a:endParaRPr lang="en-US"/>
        </a:p>
      </dgm:t>
    </dgm:pt>
    <dgm:pt modelId="{57B5D83A-9A13-3640-ABD6-94927361447D}" type="sibTrans" cxnId="{D5542EDD-73F6-CA4B-91D7-4EBAB9B7E811}">
      <dgm:prSet/>
      <dgm:spPr/>
      <dgm:t>
        <a:bodyPr/>
        <a:lstStyle/>
        <a:p>
          <a:endParaRPr lang="en-US"/>
        </a:p>
      </dgm:t>
    </dgm:pt>
    <dgm:pt modelId="{E958C574-7670-9A42-B3BD-0E1EA853A7BA}">
      <dgm:prSet phldrT="[Text]" custT="1"/>
      <dgm:spPr/>
      <dgm:t>
        <a:bodyPr/>
        <a:lstStyle/>
        <a:p>
          <a:r>
            <a:rPr lang="en-US" sz="2800" dirty="0" smtClean="0"/>
            <a:t>256</a:t>
          </a:r>
          <a:endParaRPr lang="en-US" sz="2800" dirty="0"/>
        </a:p>
      </dgm:t>
    </dgm:pt>
    <dgm:pt modelId="{2B1FEBD2-E4DC-0343-9D92-CC996FDA89C1}" type="parTrans" cxnId="{21C4FA92-2F07-A347-A176-B139B37097AB}">
      <dgm:prSet/>
      <dgm:spPr/>
      <dgm:t>
        <a:bodyPr/>
        <a:lstStyle/>
        <a:p>
          <a:endParaRPr lang="en-US"/>
        </a:p>
      </dgm:t>
    </dgm:pt>
    <dgm:pt modelId="{E206D131-F3BB-4241-B568-2C7420464361}" type="sibTrans" cxnId="{21C4FA92-2F07-A347-A176-B139B37097AB}">
      <dgm:prSet/>
      <dgm:spPr/>
      <dgm:t>
        <a:bodyPr/>
        <a:lstStyle/>
        <a:p>
          <a:endParaRPr lang="en-US"/>
        </a:p>
      </dgm:t>
    </dgm:pt>
    <dgm:pt modelId="{467BE7E4-E1B0-7943-8378-75F6AC4C1918}">
      <dgm:prSet phldrT="[Text]" custT="1"/>
      <dgm:spPr/>
      <dgm:t>
        <a:bodyPr/>
        <a:lstStyle/>
        <a:p>
          <a:r>
            <a:rPr lang="en-US" sz="2000" dirty="0" smtClean="0"/>
            <a:t>Possible</a:t>
          </a:r>
          <a:endParaRPr lang="en-US" sz="2000" dirty="0"/>
        </a:p>
      </dgm:t>
    </dgm:pt>
    <dgm:pt modelId="{DD67CBF1-BD2E-8F4A-AE62-D7BE48BB72B9}" type="parTrans" cxnId="{9D8A90D6-3991-074A-B594-4E5DCB8A02E1}">
      <dgm:prSet/>
      <dgm:spPr/>
      <dgm:t>
        <a:bodyPr/>
        <a:lstStyle/>
        <a:p>
          <a:endParaRPr lang="en-US"/>
        </a:p>
      </dgm:t>
    </dgm:pt>
    <dgm:pt modelId="{09D8652E-E809-D943-B7F1-3C8D28C945FB}" type="sibTrans" cxnId="{9D8A90D6-3991-074A-B594-4E5DCB8A02E1}">
      <dgm:prSet/>
      <dgm:spPr/>
      <dgm:t>
        <a:bodyPr/>
        <a:lstStyle/>
        <a:p>
          <a:endParaRPr lang="en-US"/>
        </a:p>
      </dgm:t>
    </dgm:pt>
    <dgm:pt modelId="{A2DC8418-1CD7-CD40-BB3F-1BAE1DF591B8}">
      <dgm:prSet phldrT="[Text]" custT="1"/>
      <dgm:spPr/>
      <dgm:t>
        <a:bodyPr/>
        <a:lstStyle/>
        <a:p>
          <a:r>
            <a:rPr lang="en-US" sz="3200" dirty="0" smtClean="0"/>
            <a:t>96</a:t>
          </a:r>
          <a:endParaRPr lang="en-US" sz="3200" dirty="0"/>
        </a:p>
      </dgm:t>
    </dgm:pt>
    <dgm:pt modelId="{EB8D14B1-FF58-644F-A5BB-4E7AE62F30EE}" type="parTrans" cxnId="{5832FA60-630E-534E-83BC-485DC5FE40F3}">
      <dgm:prSet/>
      <dgm:spPr/>
      <dgm:t>
        <a:bodyPr/>
        <a:lstStyle/>
        <a:p>
          <a:endParaRPr lang="en-US"/>
        </a:p>
      </dgm:t>
    </dgm:pt>
    <dgm:pt modelId="{0492C9E6-14C3-D148-A262-E24C8C10E36F}" type="sibTrans" cxnId="{5832FA60-630E-534E-83BC-485DC5FE40F3}">
      <dgm:prSet/>
      <dgm:spPr/>
      <dgm:t>
        <a:bodyPr/>
        <a:lstStyle/>
        <a:p>
          <a:endParaRPr lang="en-US"/>
        </a:p>
      </dgm:t>
    </dgm:pt>
    <dgm:pt modelId="{133706A4-9C4A-574D-8454-9980D408E735}">
      <dgm:prSet custT="1"/>
      <dgm:spPr/>
      <dgm:t>
        <a:bodyPr/>
        <a:lstStyle/>
        <a:p>
          <a:r>
            <a:rPr lang="en-US" sz="2000" dirty="0" smtClean="0"/>
            <a:t>Definite</a:t>
          </a:r>
          <a:endParaRPr lang="en-US" sz="2000" dirty="0"/>
        </a:p>
      </dgm:t>
    </dgm:pt>
    <dgm:pt modelId="{75F470AC-255E-474D-BB2E-BC16278EE4F6}" type="parTrans" cxnId="{93AF2DCB-F4F8-3342-BD1F-6A737C848B7A}">
      <dgm:prSet/>
      <dgm:spPr/>
      <dgm:t>
        <a:bodyPr/>
        <a:lstStyle/>
        <a:p>
          <a:endParaRPr lang="en-US"/>
        </a:p>
      </dgm:t>
    </dgm:pt>
    <dgm:pt modelId="{DFE08D79-810B-DF46-8AD9-81190637E398}" type="sibTrans" cxnId="{93AF2DCB-F4F8-3342-BD1F-6A737C848B7A}">
      <dgm:prSet/>
      <dgm:spPr/>
      <dgm:t>
        <a:bodyPr/>
        <a:lstStyle/>
        <a:p>
          <a:endParaRPr lang="en-US"/>
        </a:p>
      </dgm:t>
    </dgm:pt>
    <dgm:pt modelId="{5F45A057-0B2E-F645-8C92-2C573DD05107}">
      <dgm:prSet phldrT="[Text]" custT="1"/>
      <dgm:spPr/>
      <dgm:t>
        <a:bodyPr/>
        <a:lstStyle/>
        <a:p>
          <a:r>
            <a:rPr lang="en-US" sz="1400" dirty="0" err="1" smtClean="0"/>
            <a:t>Deduplication</a:t>
          </a:r>
          <a:endParaRPr lang="en-US" sz="1400" dirty="0"/>
        </a:p>
      </dgm:t>
    </dgm:pt>
    <dgm:pt modelId="{4D8928EC-A792-B640-ADA9-26E0426B0788}" type="sibTrans" cxnId="{754C0CC1-D68C-DC4B-AAA2-4A74A81CDC13}">
      <dgm:prSet/>
      <dgm:spPr/>
      <dgm:t>
        <a:bodyPr/>
        <a:lstStyle/>
        <a:p>
          <a:endParaRPr lang="en-US"/>
        </a:p>
      </dgm:t>
    </dgm:pt>
    <dgm:pt modelId="{E7F021AA-20FE-DA40-9BB2-FE600FDC85F8}" type="parTrans" cxnId="{754C0CC1-D68C-DC4B-AAA2-4A74A81CDC13}">
      <dgm:prSet/>
      <dgm:spPr/>
      <dgm:t>
        <a:bodyPr/>
        <a:lstStyle/>
        <a:p>
          <a:endParaRPr lang="en-US"/>
        </a:p>
      </dgm:t>
    </dgm:pt>
    <dgm:pt modelId="{B63D5D2E-D635-FF44-A733-1D97070B10F8}" type="pres">
      <dgm:prSet presAssocID="{33D18C2F-800B-D54D-AC43-2F6DA98651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AD946-6A88-C64E-9A69-C42F238A794E}" type="pres">
      <dgm:prSet presAssocID="{821F4C65-89E1-BA4A-A6F3-5967EA385529}" presName="compNode" presStyleCnt="0"/>
      <dgm:spPr/>
    </dgm:pt>
    <dgm:pt modelId="{3EF77119-A4CA-6944-A090-77CF47CBD18B}" type="pres">
      <dgm:prSet presAssocID="{821F4C65-89E1-BA4A-A6F3-5967EA385529}" presName="noGeometry" presStyleCnt="0"/>
      <dgm:spPr/>
    </dgm:pt>
    <dgm:pt modelId="{540F95DE-56E0-7941-97D9-CF62F04E812C}" type="pres">
      <dgm:prSet presAssocID="{821F4C65-89E1-BA4A-A6F3-5967EA385529}" presName="childTextVisible" presStyleLbl="bgAccFollowNode1" presStyleIdx="0" presStyleCnt="4" custScaleX="158575" custLinFactNeighborX="52172" custLinFactNeighborY="1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9A731-F44F-C244-87E7-C5DC6229094F}" type="pres">
      <dgm:prSet presAssocID="{821F4C65-89E1-BA4A-A6F3-5967EA385529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25CE719-DE61-844F-B2EC-46805B7E8B93}" type="pres">
      <dgm:prSet presAssocID="{821F4C65-89E1-BA4A-A6F3-5967EA385529}" presName="parentText" presStyleLbl="node1" presStyleIdx="0" presStyleCnt="4" custScaleX="189814" custScaleY="242673" custLinFactNeighborX="9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E1FEA-B8B5-6D46-BED4-327A18735043}" type="pres">
      <dgm:prSet presAssocID="{821F4C65-89E1-BA4A-A6F3-5967EA385529}" presName="aSpace" presStyleCnt="0"/>
      <dgm:spPr/>
    </dgm:pt>
    <dgm:pt modelId="{65094638-F6E7-6249-93F2-735D1FFCB919}" type="pres">
      <dgm:prSet presAssocID="{87B2FFD5-4879-754F-9C8B-CBACB4CD096E}" presName="compNode" presStyleCnt="0"/>
      <dgm:spPr/>
    </dgm:pt>
    <dgm:pt modelId="{378876FA-9427-B040-8433-914EA23940A4}" type="pres">
      <dgm:prSet presAssocID="{87B2FFD5-4879-754F-9C8B-CBACB4CD096E}" presName="noGeometry" presStyleCnt="0"/>
      <dgm:spPr/>
    </dgm:pt>
    <dgm:pt modelId="{5DFC112A-81C9-244F-B663-67CD3595E5A5}" type="pres">
      <dgm:prSet presAssocID="{87B2FFD5-4879-754F-9C8B-CBACB4CD096E}" presName="childTextVisible" presStyleLbl="bgAccFollowNode1" presStyleIdx="1" presStyleCnt="4" custScaleX="157157" custLinFactNeighborX="7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24421-1185-D44D-BA65-1059D3C5B926}" type="pres">
      <dgm:prSet presAssocID="{87B2FFD5-4879-754F-9C8B-CBACB4CD096E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CDC3A75-8939-7748-AD43-55B3805AE769}" type="pres">
      <dgm:prSet presAssocID="{87B2FFD5-4879-754F-9C8B-CBACB4CD096E}" presName="parentText" presStyleLbl="node1" presStyleIdx="1" presStyleCnt="4" custScaleX="160373" custScaleY="197980" custLinFactX="866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55A56-F988-AE4B-A61A-9E84AADAC1AD}" type="pres">
      <dgm:prSet presAssocID="{87B2FFD5-4879-754F-9C8B-CBACB4CD096E}" presName="aSpace" presStyleCnt="0"/>
      <dgm:spPr/>
    </dgm:pt>
    <dgm:pt modelId="{F0CA7D7D-95E2-1640-BF7C-4198D7ECB23A}" type="pres">
      <dgm:prSet presAssocID="{E958C574-7670-9A42-B3BD-0E1EA853A7BA}" presName="compNode" presStyleCnt="0"/>
      <dgm:spPr/>
    </dgm:pt>
    <dgm:pt modelId="{74F71689-54FA-1542-B53B-CE2233A78E29}" type="pres">
      <dgm:prSet presAssocID="{E958C574-7670-9A42-B3BD-0E1EA853A7BA}" presName="noGeometry" presStyleCnt="0"/>
      <dgm:spPr/>
    </dgm:pt>
    <dgm:pt modelId="{535C5CF7-8E18-8B49-B511-DDEADD09BF0C}" type="pres">
      <dgm:prSet presAssocID="{E958C574-7670-9A42-B3BD-0E1EA853A7BA}" presName="childTextVisible" presStyleLbl="bgAccFollowNode1" presStyleIdx="2" presStyleCnt="4" custAng="20516691" custScaleX="165878" custLinFactNeighborX="70145" custLinFactNeighborY="-59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20DD9-783B-E34B-AEF6-8F2B31CAF7A4}" type="pres">
      <dgm:prSet presAssocID="{E958C574-7670-9A42-B3BD-0E1EA853A7B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1E2ABAD1-533D-7D4F-B12D-0DC92A6DE590}" type="pres">
      <dgm:prSet presAssocID="{E958C574-7670-9A42-B3BD-0E1EA853A7BA}" presName="parentText" presStyleLbl="node1" presStyleIdx="2" presStyleCnt="4" custScaleX="151140" custScaleY="174383" custLinFactX="200652" custLinFactY="-83987" custLinFactNeighborX="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25CD0-596B-C441-8069-6E199E76C27A}" type="pres">
      <dgm:prSet presAssocID="{E958C574-7670-9A42-B3BD-0E1EA853A7BA}" presName="aSpace" presStyleCnt="0"/>
      <dgm:spPr/>
    </dgm:pt>
    <dgm:pt modelId="{6934394C-169B-5C44-B303-CABB47BFEBB9}" type="pres">
      <dgm:prSet presAssocID="{A2DC8418-1CD7-CD40-BB3F-1BAE1DF591B8}" presName="compNode" presStyleCnt="0"/>
      <dgm:spPr/>
    </dgm:pt>
    <dgm:pt modelId="{53BB231B-002F-F44D-A8B0-B451F6B3F4BD}" type="pres">
      <dgm:prSet presAssocID="{A2DC8418-1CD7-CD40-BB3F-1BAE1DF591B8}" presName="noGeometry" presStyleCnt="0"/>
      <dgm:spPr/>
    </dgm:pt>
    <dgm:pt modelId="{5AA290C4-057A-2149-BC78-7B85D1F26E34}" type="pres">
      <dgm:prSet presAssocID="{A2DC8418-1CD7-CD40-BB3F-1BAE1DF591B8}" presName="childTextVisible" presStyleLbl="bgAccFollowNode1" presStyleIdx="3" presStyleCnt="4" custAng="819717" custScaleX="170755" custLinFactNeighborX="-95968" custLinFactNeighborY="63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158C-DBBA-0341-95EC-AD020E99057C}" type="pres">
      <dgm:prSet presAssocID="{A2DC8418-1CD7-CD40-BB3F-1BAE1DF591B8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81792EAC-D1DA-3B4B-968A-127997AA1172}" type="pres">
      <dgm:prSet presAssocID="{A2DC8418-1CD7-CD40-BB3F-1BAE1DF591B8}" presName="parentText" presStyleLbl="node1" presStyleIdx="3" presStyleCnt="4" custScaleX="133466" custScaleY="159187" custLinFactX="62803" custLinFactY="59581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F282E-50AE-CC48-B516-C380EE0B7DC2}" type="presOf" srcId="{A2DC8418-1CD7-CD40-BB3F-1BAE1DF591B8}" destId="{81792EAC-D1DA-3B4B-968A-127997AA1172}" srcOrd="0" destOrd="0" presId="urn:microsoft.com/office/officeart/2005/8/layout/hProcess6"/>
    <dgm:cxn modelId="{D545C0D8-D4AA-1241-BE5B-D2DC8B65FC59}" type="presOf" srcId="{5F45A057-0B2E-F645-8C92-2C573DD05107}" destId="{540F95DE-56E0-7941-97D9-CF62F04E812C}" srcOrd="0" destOrd="0" presId="urn:microsoft.com/office/officeart/2005/8/layout/hProcess6"/>
    <dgm:cxn modelId="{9C010D40-FD21-E342-BE0D-2A291E22A9B8}" type="presOf" srcId="{19935ECC-6935-B646-87E0-0689B6BD6860}" destId="{5DFC112A-81C9-244F-B663-67CD3595E5A5}" srcOrd="0" destOrd="0" presId="urn:microsoft.com/office/officeart/2005/8/layout/hProcess6"/>
    <dgm:cxn modelId="{423F906A-7744-2E4A-8C99-6CEF8676C1B0}" srcId="{33D18C2F-800B-D54D-AC43-2F6DA986517D}" destId="{821F4C65-89E1-BA4A-A6F3-5967EA385529}" srcOrd="0" destOrd="0" parTransId="{6F3C35B6-2BCD-5A44-9311-8C16CB18B1F8}" sibTransId="{5A8A2B1B-A845-6D43-87E9-0A3FDFB70B2F}"/>
    <dgm:cxn modelId="{94E1D116-2057-E440-BDC2-2DFBC706A708}" srcId="{33D18C2F-800B-D54D-AC43-2F6DA986517D}" destId="{87B2FFD5-4879-754F-9C8B-CBACB4CD096E}" srcOrd="1" destOrd="0" parTransId="{A8D117F4-9EEA-CB4C-9BD8-E0D6FCCE978E}" sibTransId="{022B15A6-C15B-2044-B7B4-7BE5D38920CD}"/>
    <dgm:cxn modelId="{32E2E365-E0A5-2E45-AAFE-A4869753771F}" type="presOf" srcId="{19935ECC-6935-B646-87E0-0689B6BD6860}" destId="{B6524421-1185-D44D-BA65-1059D3C5B926}" srcOrd="1" destOrd="0" presId="urn:microsoft.com/office/officeart/2005/8/layout/hProcess6"/>
    <dgm:cxn modelId="{703564D6-1BE6-2B4E-96FA-3E438DE352A8}" type="presOf" srcId="{33D18C2F-800B-D54D-AC43-2F6DA986517D}" destId="{B63D5D2E-D635-FF44-A733-1D97070B10F8}" srcOrd="0" destOrd="0" presId="urn:microsoft.com/office/officeart/2005/8/layout/hProcess6"/>
    <dgm:cxn modelId="{9D8A90D6-3991-074A-B594-4E5DCB8A02E1}" srcId="{E958C574-7670-9A42-B3BD-0E1EA853A7BA}" destId="{467BE7E4-E1B0-7943-8378-75F6AC4C1918}" srcOrd="0" destOrd="0" parTransId="{DD67CBF1-BD2E-8F4A-AE62-D7BE48BB72B9}" sibTransId="{09D8652E-E809-D943-B7F1-3C8D28C945FB}"/>
    <dgm:cxn modelId="{FFFEE45D-69B2-0240-9A8E-5AC4E9D35ACA}" type="presOf" srcId="{E958C574-7670-9A42-B3BD-0E1EA853A7BA}" destId="{1E2ABAD1-533D-7D4F-B12D-0DC92A6DE590}" srcOrd="0" destOrd="0" presId="urn:microsoft.com/office/officeart/2005/8/layout/hProcess6"/>
    <dgm:cxn modelId="{D5542EDD-73F6-CA4B-91D7-4EBAB9B7E811}" srcId="{87B2FFD5-4879-754F-9C8B-CBACB4CD096E}" destId="{19935ECC-6935-B646-87E0-0689B6BD6860}" srcOrd="0" destOrd="0" parTransId="{774B5ABC-89E7-8C46-AF18-5F908B9B2226}" sibTransId="{57B5D83A-9A13-3640-ABD6-94927361447D}"/>
    <dgm:cxn modelId="{276EAB67-F91C-C845-8386-F27A3366D45E}" type="presOf" srcId="{133706A4-9C4A-574D-8454-9980D408E735}" destId="{C085158C-DBBA-0341-95EC-AD020E99057C}" srcOrd="1" destOrd="0" presId="urn:microsoft.com/office/officeart/2005/8/layout/hProcess6"/>
    <dgm:cxn modelId="{93AF2DCB-F4F8-3342-BD1F-6A737C848B7A}" srcId="{A2DC8418-1CD7-CD40-BB3F-1BAE1DF591B8}" destId="{133706A4-9C4A-574D-8454-9980D408E735}" srcOrd="0" destOrd="0" parTransId="{75F470AC-255E-474D-BB2E-BC16278EE4F6}" sibTransId="{DFE08D79-810B-DF46-8AD9-81190637E398}"/>
    <dgm:cxn modelId="{2DBE5C96-4F8A-8F46-AF2D-39E9D0E3DDB3}" type="presOf" srcId="{133706A4-9C4A-574D-8454-9980D408E735}" destId="{5AA290C4-057A-2149-BC78-7B85D1F26E34}" srcOrd="0" destOrd="0" presId="urn:microsoft.com/office/officeart/2005/8/layout/hProcess6"/>
    <dgm:cxn modelId="{21C4FA92-2F07-A347-A176-B139B37097AB}" srcId="{33D18C2F-800B-D54D-AC43-2F6DA986517D}" destId="{E958C574-7670-9A42-B3BD-0E1EA853A7BA}" srcOrd="2" destOrd="0" parTransId="{2B1FEBD2-E4DC-0343-9D92-CC996FDA89C1}" sibTransId="{E206D131-F3BB-4241-B568-2C7420464361}"/>
    <dgm:cxn modelId="{5832FA60-630E-534E-83BC-485DC5FE40F3}" srcId="{33D18C2F-800B-D54D-AC43-2F6DA986517D}" destId="{A2DC8418-1CD7-CD40-BB3F-1BAE1DF591B8}" srcOrd="3" destOrd="0" parTransId="{EB8D14B1-FF58-644F-A5BB-4E7AE62F30EE}" sibTransId="{0492C9E6-14C3-D148-A262-E24C8C10E36F}"/>
    <dgm:cxn modelId="{754C0CC1-D68C-DC4B-AAA2-4A74A81CDC13}" srcId="{821F4C65-89E1-BA4A-A6F3-5967EA385529}" destId="{5F45A057-0B2E-F645-8C92-2C573DD05107}" srcOrd="0" destOrd="0" parTransId="{E7F021AA-20FE-DA40-9BB2-FE600FDC85F8}" sibTransId="{4D8928EC-A792-B640-ADA9-26E0426B0788}"/>
    <dgm:cxn modelId="{F1687032-0912-E84D-A143-016B535D7034}" type="presOf" srcId="{821F4C65-89E1-BA4A-A6F3-5967EA385529}" destId="{725CE719-DE61-844F-B2EC-46805B7E8B93}" srcOrd="0" destOrd="0" presId="urn:microsoft.com/office/officeart/2005/8/layout/hProcess6"/>
    <dgm:cxn modelId="{C5D452A4-AF80-DC42-ADB7-EC96A159E358}" type="presOf" srcId="{467BE7E4-E1B0-7943-8378-75F6AC4C1918}" destId="{535C5CF7-8E18-8B49-B511-DDEADD09BF0C}" srcOrd="0" destOrd="0" presId="urn:microsoft.com/office/officeart/2005/8/layout/hProcess6"/>
    <dgm:cxn modelId="{F7B7EC1F-55BB-AC4D-9A52-11417CBDB3BF}" type="presOf" srcId="{87B2FFD5-4879-754F-9C8B-CBACB4CD096E}" destId="{3CDC3A75-8939-7748-AD43-55B3805AE769}" srcOrd="0" destOrd="0" presId="urn:microsoft.com/office/officeart/2005/8/layout/hProcess6"/>
    <dgm:cxn modelId="{39A86594-8B1A-2C48-9427-4B9E74696B35}" type="presOf" srcId="{5F45A057-0B2E-F645-8C92-2C573DD05107}" destId="{8D29A731-F44F-C244-87E7-C5DC6229094F}" srcOrd="1" destOrd="0" presId="urn:microsoft.com/office/officeart/2005/8/layout/hProcess6"/>
    <dgm:cxn modelId="{4C627F82-3C17-EE41-AB77-5C512E7530F1}" type="presOf" srcId="{467BE7E4-E1B0-7943-8378-75F6AC4C1918}" destId="{F1F20DD9-783B-E34B-AEF6-8F2B31CAF7A4}" srcOrd="1" destOrd="0" presId="urn:microsoft.com/office/officeart/2005/8/layout/hProcess6"/>
    <dgm:cxn modelId="{E82DE718-7036-724F-822F-13AF69F91209}" type="presParOf" srcId="{B63D5D2E-D635-FF44-A733-1D97070B10F8}" destId="{D45AD946-6A88-C64E-9A69-C42F238A794E}" srcOrd="0" destOrd="0" presId="urn:microsoft.com/office/officeart/2005/8/layout/hProcess6"/>
    <dgm:cxn modelId="{44705C74-57D4-324B-9E0D-749EA20C29A0}" type="presParOf" srcId="{D45AD946-6A88-C64E-9A69-C42F238A794E}" destId="{3EF77119-A4CA-6944-A090-77CF47CBD18B}" srcOrd="0" destOrd="0" presId="urn:microsoft.com/office/officeart/2005/8/layout/hProcess6"/>
    <dgm:cxn modelId="{B3AEC66E-9985-CE41-AB27-71560E7AADF7}" type="presParOf" srcId="{D45AD946-6A88-C64E-9A69-C42F238A794E}" destId="{540F95DE-56E0-7941-97D9-CF62F04E812C}" srcOrd="1" destOrd="0" presId="urn:microsoft.com/office/officeart/2005/8/layout/hProcess6"/>
    <dgm:cxn modelId="{8D1B6B22-4CA9-114D-BC4B-F60B4C25F3E1}" type="presParOf" srcId="{D45AD946-6A88-C64E-9A69-C42F238A794E}" destId="{8D29A731-F44F-C244-87E7-C5DC6229094F}" srcOrd="2" destOrd="0" presId="urn:microsoft.com/office/officeart/2005/8/layout/hProcess6"/>
    <dgm:cxn modelId="{10888AF6-FD5E-1F4A-A594-851A7C023530}" type="presParOf" srcId="{D45AD946-6A88-C64E-9A69-C42F238A794E}" destId="{725CE719-DE61-844F-B2EC-46805B7E8B93}" srcOrd="3" destOrd="0" presId="urn:microsoft.com/office/officeart/2005/8/layout/hProcess6"/>
    <dgm:cxn modelId="{A90EE237-9BFB-0B40-8E85-F191A030EEEF}" type="presParOf" srcId="{B63D5D2E-D635-FF44-A733-1D97070B10F8}" destId="{E17E1FEA-B8B5-6D46-BED4-327A18735043}" srcOrd="1" destOrd="0" presId="urn:microsoft.com/office/officeart/2005/8/layout/hProcess6"/>
    <dgm:cxn modelId="{400A5659-7E41-1C4F-80A1-293436110468}" type="presParOf" srcId="{B63D5D2E-D635-FF44-A733-1D97070B10F8}" destId="{65094638-F6E7-6249-93F2-735D1FFCB919}" srcOrd="2" destOrd="0" presId="urn:microsoft.com/office/officeart/2005/8/layout/hProcess6"/>
    <dgm:cxn modelId="{298CE0BC-5DFB-114D-BAF5-1FCCC91C0D9C}" type="presParOf" srcId="{65094638-F6E7-6249-93F2-735D1FFCB919}" destId="{378876FA-9427-B040-8433-914EA23940A4}" srcOrd="0" destOrd="0" presId="urn:microsoft.com/office/officeart/2005/8/layout/hProcess6"/>
    <dgm:cxn modelId="{C9423CAC-F2E1-0A40-BAD2-43BF6380A601}" type="presParOf" srcId="{65094638-F6E7-6249-93F2-735D1FFCB919}" destId="{5DFC112A-81C9-244F-B663-67CD3595E5A5}" srcOrd="1" destOrd="0" presId="urn:microsoft.com/office/officeart/2005/8/layout/hProcess6"/>
    <dgm:cxn modelId="{0ADAC541-DD53-FD4F-A65C-78E083560310}" type="presParOf" srcId="{65094638-F6E7-6249-93F2-735D1FFCB919}" destId="{B6524421-1185-D44D-BA65-1059D3C5B926}" srcOrd="2" destOrd="0" presId="urn:microsoft.com/office/officeart/2005/8/layout/hProcess6"/>
    <dgm:cxn modelId="{4485F78C-29BE-9046-B1C3-1E19A6A80473}" type="presParOf" srcId="{65094638-F6E7-6249-93F2-735D1FFCB919}" destId="{3CDC3A75-8939-7748-AD43-55B3805AE769}" srcOrd="3" destOrd="0" presId="urn:microsoft.com/office/officeart/2005/8/layout/hProcess6"/>
    <dgm:cxn modelId="{59E5A3D7-653B-564E-85DC-E11EE56C7CA2}" type="presParOf" srcId="{B63D5D2E-D635-FF44-A733-1D97070B10F8}" destId="{9CF55A56-F988-AE4B-A61A-9E84AADAC1AD}" srcOrd="3" destOrd="0" presId="urn:microsoft.com/office/officeart/2005/8/layout/hProcess6"/>
    <dgm:cxn modelId="{47145332-C3A0-754C-B1F0-AE9F2580CC0E}" type="presParOf" srcId="{B63D5D2E-D635-FF44-A733-1D97070B10F8}" destId="{F0CA7D7D-95E2-1640-BF7C-4198D7ECB23A}" srcOrd="4" destOrd="0" presId="urn:microsoft.com/office/officeart/2005/8/layout/hProcess6"/>
    <dgm:cxn modelId="{8F57FE13-84B9-C942-B6D1-84A0C67A7C4F}" type="presParOf" srcId="{F0CA7D7D-95E2-1640-BF7C-4198D7ECB23A}" destId="{74F71689-54FA-1542-B53B-CE2233A78E29}" srcOrd="0" destOrd="0" presId="urn:microsoft.com/office/officeart/2005/8/layout/hProcess6"/>
    <dgm:cxn modelId="{CAA983E1-6D25-5F4E-9F22-409CAC1E3B8E}" type="presParOf" srcId="{F0CA7D7D-95E2-1640-BF7C-4198D7ECB23A}" destId="{535C5CF7-8E18-8B49-B511-DDEADD09BF0C}" srcOrd="1" destOrd="0" presId="urn:microsoft.com/office/officeart/2005/8/layout/hProcess6"/>
    <dgm:cxn modelId="{A52FF678-7939-6B49-BBE1-7548B1290FFA}" type="presParOf" srcId="{F0CA7D7D-95E2-1640-BF7C-4198D7ECB23A}" destId="{F1F20DD9-783B-E34B-AEF6-8F2B31CAF7A4}" srcOrd="2" destOrd="0" presId="urn:microsoft.com/office/officeart/2005/8/layout/hProcess6"/>
    <dgm:cxn modelId="{65213288-75C0-F943-AC87-727ACFB48AB0}" type="presParOf" srcId="{F0CA7D7D-95E2-1640-BF7C-4198D7ECB23A}" destId="{1E2ABAD1-533D-7D4F-B12D-0DC92A6DE590}" srcOrd="3" destOrd="0" presId="urn:microsoft.com/office/officeart/2005/8/layout/hProcess6"/>
    <dgm:cxn modelId="{527A2C90-321D-874D-9DAE-88A660175F95}" type="presParOf" srcId="{B63D5D2E-D635-FF44-A733-1D97070B10F8}" destId="{F7A25CD0-596B-C441-8069-6E199E76C27A}" srcOrd="5" destOrd="0" presId="urn:microsoft.com/office/officeart/2005/8/layout/hProcess6"/>
    <dgm:cxn modelId="{E16B8102-2A10-3C43-9CFB-CDE6D50B1237}" type="presParOf" srcId="{B63D5D2E-D635-FF44-A733-1D97070B10F8}" destId="{6934394C-169B-5C44-B303-CABB47BFEBB9}" srcOrd="6" destOrd="0" presId="urn:microsoft.com/office/officeart/2005/8/layout/hProcess6"/>
    <dgm:cxn modelId="{E50E0906-26A3-C24C-9F8B-44D05619AE74}" type="presParOf" srcId="{6934394C-169B-5C44-B303-CABB47BFEBB9}" destId="{53BB231B-002F-F44D-A8B0-B451F6B3F4BD}" srcOrd="0" destOrd="0" presId="urn:microsoft.com/office/officeart/2005/8/layout/hProcess6"/>
    <dgm:cxn modelId="{596E3F1A-C3A3-BA4C-95CB-DCD727580314}" type="presParOf" srcId="{6934394C-169B-5C44-B303-CABB47BFEBB9}" destId="{5AA290C4-057A-2149-BC78-7B85D1F26E34}" srcOrd="1" destOrd="0" presId="urn:microsoft.com/office/officeart/2005/8/layout/hProcess6"/>
    <dgm:cxn modelId="{7B4F56C7-DC55-214B-98A4-C314FBB7101B}" type="presParOf" srcId="{6934394C-169B-5C44-B303-CABB47BFEBB9}" destId="{C085158C-DBBA-0341-95EC-AD020E99057C}" srcOrd="2" destOrd="0" presId="urn:microsoft.com/office/officeart/2005/8/layout/hProcess6"/>
    <dgm:cxn modelId="{EC08550F-2C55-2A45-BF8B-9B58BD4DE75A}" type="presParOf" srcId="{6934394C-169B-5C44-B303-CABB47BFEBB9}" destId="{81792EAC-D1DA-3B4B-968A-127997AA117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D126-0146-4925-8C44-0794BEFB865A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3A6D-64FA-4C72-906F-825730338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15C-5135-4D0E-B22E-B496D46A47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240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5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4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5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3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52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1722-C4F1-4594-890C-9A0441E77D72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BCFD2-4B84-47B4-AADD-F018F4E98797}" type="slidenum">
              <a:rPr lang="en-GB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not HGG/ Glioma otherwise specified.  We</a:t>
            </a:r>
            <a:r>
              <a:rPr lang="en-US" baseline="0" dirty="0" smtClean="0"/>
              <a:t> tried to look at a pure set of GBM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B4C6-02C1-684E-8CB4-B74C732F8A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adjusted incidence peaks between</a:t>
            </a:r>
            <a:r>
              <a:rPr lang="en-US" baseline="0" dirty="0" smtClean="0"/>
              <a:t> 65 and 75 and gives an overall incidence of 4.64.  </a:t>
            </a:r>
            <a:r>
              <a:rPr lang="en-US" dirty="0" smtClean="0"/>
              <a:t>This age adjusted</a:t>
            </a:r>
            <a:r>
              <a:rPr lang="en-US" baseline="0" dirty="0" smtClean="0"/>
              <a:t> incidence is the highest reported world wide.  This may be that other countries are not accurately recording incidence data for GBM specifically rather than there being an actual difference.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B4C6-02C1-684E-8CB4-B74C732F8A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was no significant difference between men and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B4C6-02C1-684E-8CB4-B74C732F8A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This Kaplan Meir survival graph demonstrates the effect of age on outcome, and interestingly appeared to have a 5 year survival group.  3.4%overall with the youger age having a five year survival of over 15%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CA0D4-4D04-DB4F-A458-6DBB24787499}" type="slidenum">
              <a:rPr lang="en-US" smtClean="0">
                <a:latin typeface="Calibri" pitchFamily="-112" charset="0"/>
              </a:rPr>
              <a:pPr/>
              <a:t>15</a:t>
            </a:fld>
            <a:endParaRPr lang="en-US" smtClean="0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Progression from lower grade. Tried to go off definite histology report of GBM wherever possible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8EAEE-4358-DE4E-BF55-606C5FC9710D}" type="slidenum">
              <a:rPr lang="en-US" smtClean="0">
                <a:latin typeface="Calibri" pitchFamily="-112" charset="0"/>
              </a:rPr>
              <a:pPr/>
              <a:t>16</a:t>
            </a:fld>
            <a:endParaRPr lang="en-US" smtClean="0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240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>
                <a:ea typeface="ＭＳ Ｐゴシック" pitchFamily="-112" charset="-128"/>
                <a:cs typeface="ＭＳ Ｐゴシック" pitchFamily="-112" charset="-128"/>
              </a:rPr>
              <a:t>Long term survivors are much younger than the overall GBM case profile, but a few were aged 60+.  See next slide for comparison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ea typeface="ＭＳ Ｐゴシック" pitchFamily="-112" charset="-128"/>
                <a:cs typeface="ＭＳ Ｐゴシック" pitchFamily="-112" charset="-128"/>
              </a:rPr>
              <a:t>Radiotherapy assumed! More maximal treatment since 2006</a:t>
            </a:r>
          </a:p>
          <a:p>
            <a:pPr eaLnBrk="1" hangingPunct="1"/>
            <a:r>
              <a:rPr lang="en-GB" sz="2400" smtClean="0">
                <a:ea typeface="ＭＳ Ｐゴシック" pitchFamily="-112" charset="-128"/>
                <a:cs typeface="ＭＳ Ｐゴシック" pitchFamily="-112" charset="-128"/>
              </a:rPr>
              <a:t>70 % vs 25% overall nationally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01/06/2015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70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5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"/>
            <a:ext cx="9144000" cy="6308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5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5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256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50"/>
            </a:lvl1pPr>
            <a:lvl3pPr>
              <a:defRPr sz="2450"/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62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58309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F71B5A3E-AB5C-4394-BB97-07D04CB99A2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BAADB3B0-2D09-4AA3-A340-09780B82849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3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55FD54BE-53AE-43A8-A8D2-A8E4EFCA2A6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C92E8B8-980F-4FD9-89A2-235B13F5AFD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1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D02A3ABA-32EC-4D50-B075-F06DC786BA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4F5B560-165B-4748-8F10-4294154EB5E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62968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EB4B846C-37E1-4198-8614-DFE920AB1F0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2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8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3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4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4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8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4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2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7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01/06/2015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6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3971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2768" y="2136545"/>
            <a:ext cx="7633648" cy="2084543"/>
          </a:xfrm>
        </p:spPr>
        <p:txBody>
          <a:bodyPr/>
          <a:lstStyle/>
          <a:p>
            <a:r>
              <a:rPr lang="en-GB" sz="4400" dirty="0"/>
              <a:t>How clinicians use data to make an impact on clinical outcomes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682768" y="4365104"/>
            <a:ext cx="7633648" cy="1490464"/>
          </a:xfrm>
        </p:spPr>
        <p:txBody>
          <a:bodyPr anchor="t">
            <a:no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Andrew Brodbelt</a:t>
            </a:r>
          </a:p>
          <a:p>
            <a:r>
              <a:rPr lang="en-GB" sz="2400" dirty="0" smtClean="0">
                <a:latin typeface="Calibri" pitchFamily="34" charset="0"/>
              </a:rPr>
              <a:t>Consultant Neurosurgeon and Clinical Director of Neurosurgery, The Walton Centre NHS Foundation Trust</a:t>
            </a:r>
          </a:p>
          <a:p>
            <a:r>
              <a:rPr lang="en-GB" sz="2400" dirty="0" smtClean="0">
                <a:latin typeface="Calibri" pitchFamily="34" charset="0"/>
              </a:rPr>
              <a:t>Member of CNS SSCRG, National Cancer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21813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age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6" y="1589570"/>
            <a:ext cx="8594937" cy="47492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08912" y="2459197"/>
            <a:ext cx="17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16.2 months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48905" y="3775302"/>
            <a:ext cx="173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7.9 months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4800600"/>
            <a:ext cx="16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3.2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" y="1580319"/>
            <a:ext cx="8917945" cy="4735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3276600"/>
            <a:ext cx="60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</a:p>
          <a:p>
            <a:r>
              <a:rPr lang="en-US" sz="1200" dirty="0" smtClean="0"/>
              <a:t>5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28600"/>
            <a:ext cx="8659689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effect of treatment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91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Maximal Treatment improves survival at all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34" y="1485900"/>
            <a:ext cx="7657696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6412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Journal of Cancer,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8839200" cy="342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How can this help with my clinical management?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4"/>
            <a:ext cx="7696200" cy="4525963"/>
          </a:xfrm>
        </p:spPr>
        <p:txBody>
          <a:bodyPr/>
          <a:lstStyle/>
          <a:p>
            <a:r>
              <a:rPr lang="en-US" dirty="0" smtClean="0"/>
              <a:t>Need to increase the numbers treated aggressively</a:t>
            </a:r>
          </a:p>
          <a:p>
            <a:r>
              <a:rPr lang="en-US" dirty="0" smtClean="0"/>
              <a:t>Over 70 years </a:t>
            </a:r>
          </a:p>
          <a:p>
            <a:pPr lvl="1"/>
            <a:r>
              <a:rPr lang="en-US" sz="2400" dirty="0" smtClean="0"/>
              <a:t>Maximal treatment if possible</a:t>
            </a:r>
          </a:p>
          <a:p>
            <a:pPr lvl="1"/>
            <a:r>
              <a:rPr lang="en-US" sz="2400" dirty="0" smtClean="0"/>
              <a:t>If not discuss no treatment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Is anyone cured?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Some patients survive long term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682750"/>
            <a:ext cx="899953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0" y="5029200"/>
            <a:ext cx="609600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7000"/>
                </a:schemeClr>
              </a:gs>
              <a:gs pos="80000">
                <a:schemeClr val="accent1">
                  <a:shade val="93000"/>
                  <a:satMod val="130000"/>
                  <a:alpha val="37000"/>
                </a:schemeClr>
              </a:gs>
              <a:gs pos="100000">
                <a:schemeClr val="accent1">
                  <a:shade val="94000"/>
                  <a:satMod val="135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724400" cy="647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17,786 patients with Glioblastoma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397000"/>
          <a:ext cx="9144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val 8"/>
          <p:cNvSpPr/>
          <p:nvPr/>
        </p:nvSpPr>
        <p:spPr>
          <a:xfrm>
            <a:off x="7696200" y="4038600"/>
            <a:ext cx="1447800" cy="1828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9000"/>
                </a:schemeClr>
              </a:gs>
              <a:gs pos="80000">
                <a:schemeClr val="accent1">
                  <a:shade val="93000"/>
                  <a:satMod val="130000"/>
                  <a:alpha val="19000"/>
                </a:schemeClr>
              </a:gs>
              <a:gs pos="100000">
                <a:schemeClr val="accent1">
                  <a:shade val="94000"/>
                  <a:satMod val="135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280275" cy="7921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Pathology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2332038"/>
            <a:ext cx="3886200" cy="39163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itchFamily="-112" charset="0"/>
                <a:ea typeface="ＭＳ Ｐゴシック" pitchFamily="-112" charset="-128"/>
              </a:rPr>
              <a:t>94 Glioblastoma</a:t>
            </a:r>
          </a:p>
          <a:p>
            <a:pPr lvl="1"/>
            <a:r>
              <a:rPr lang="en-GB" sz="3400" dirty="0" smtClean="0">
                <a:latin typeface="Arial" pitchFamily="-112" charset="0"/>
                <a:ea typeface="ＭＳ Ｐゴシック" pitchFamily="-112" charset="-128"/>
              </a:rPr>
              <a:t>? GBM-O</a:t>
            </a:r>
          </a:p>
          <a:p>
            <a:r>
              <a:rPr lang="en-GB" sz="4000" dirty="0" smtClean="0">
                <a:latin typeface="Arial" pitchFamily="-112" charset="0"/>
                <a:ea typeface="ＭＳ Ｐゴシック" pitchFamily="-112" charset="-128"/>
              </a:rPr>
              <a:t>2 Giant cell glioblastoma</a:t>
            </a:r>
          </a:p>
        </p:txBody>
      </p:sp>
      <p:pic>
        <p:nvPicPr>
          <p:cNvPr id="28676" name="Picture 4" descr="gbm histo"/>
          <p:cNvPicPr>
            <a:picLocks noChangeAspect="1" noChangeArrowheads="1"/>
          </p:cNvPicPr>
          <p:nvPr/>
        </p:nvPicPr>
        <p:blipFill>
          <a:blip r:embed="rId3"/>
          <a:srcRect l="-548" t="555" r="462"/>
          <a:stretch>
            <a:fillRect/>
          </a:stretch>
        </p:blipFill>
        <p:spPr bwMode="auto">
          <a:xfrm>
            <a:off x="4191000" y="2209800"/>
            <a:ext cx="4605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4800600" cy="5619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ea typeface="+mj-ea"/>
                <a:cs typeface="+mj-cs"/>
              </a:rPr>
              <a:t>Young age, and equal sex</a:t>
            </a:r>
            <a:endParaRPr lang="en-US" sz="3600" dirty="0" smtClean="0"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65188" y="1066800"/>
          <a:ext cx="7821612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Chart" r:id="rId5" imgW="7600950" imgH="4914900" progId="Excel.Chart.8">
                  <p:embed/>
                </p:oleObj>
              </mc:Choice>
              <mc:Fallback>
                <p:oleObj name="Chart" r:id="rId5" imgW="7600950" imgH="4914900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066800"/>
                        <a:ext cx="7821612" cy="505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667000" y="457200"/>
            <a:ext cx="3429000" cy="5619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ea typeface="+mj-ea"/>
                <a:cs typeface="+mj-cs"/>
              </a:rPr>
              <a:t>Treatment profile</a:t>
            </a:r>
            <a:endParaRPr lang="en-US" sz="3600" dirty="0" smtClean="0">
              <a:ea typeface="+mj-ea"/>
              <a:cs typeface="+mj-cs"/>
            </a:endParaRPr>
          </a:p>
        </p:txBody>
      </p:sp>
      <p:graphicFrame>
        <p:nvGraphicFramePr>
          <p:cNvPr id="3481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219200" y="1981200"/>
          <a:ext cx="66135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Chart" r:id="rId5" imgW="17335500" imgH="8978900" progId="Excel.Chart.8">
                  <p:embed/>
                </p:oleObj>
              </mc:Choice>
              <mc:Fallback>
                <p:oleObj name="Chart" r:id="rId5" imgW="17335500" imgH="8978900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613525" cy="369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943600" y="54864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5791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200" y="5943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VS</a:t>
            </a:r>
          </a:p>
        </p:txBody>
      </p:sp>
      <p:sp>
        <p:nvSpPr>
          <p:cNvPr id="9" name="Oval 8"/>
          <p:cNvSpPr/>
          <p:nvPr/>
        </p:nvSpPr>
        <p:spPr>
          <a:xfrm>
            <a:off x="7848600" y="54864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77200" y="5791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25%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79" y="5733256"/>
            <a:ext cx="15541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3"/>
          <p:cNvSpPr txBox="1">
            <a:spLocks/>
          </p:cNvSpPr>
          <p:nvPr/>
        </p:nvSpPr>
        <p:spPr bwMode="auto">
          <a:xfrm>
            <a:off x="432048" y="533400"/>
            <a:ext cx="8711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The core objective: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link data with patient outcome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b="1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28600" y="1371600"/>
            <a:ext cx="4038600" cy="51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n-GB" sz="2000" b="1" kern="0" dirty="0" smtClean="0">
                <a:solidFill>
                  <a:srgbClr val="810262"/>
                </a:solidFill>
                <a:latin typeface="Calibri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Promoting data collection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 National repository datasets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 Expert analyses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 Improve standards of care and outcomes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 Support audit and research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endParaRPr lang="en-GB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8" descr="Screen Shot 2015-05-16 at 21.27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2600"/>
            <a:ext cx="4525963" cy="33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800600" cy="647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48 % had multiple operations.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52600" y="2209800"/>
          <a:ext cx="5791200" cy="327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</a:tblGrid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Debulkings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Patient</a:t>
                      </a:r>
                      <a:r>
                        <a:rPr lang="en-US" baseline="0" dirty="0" smtClean="0"/>
                        <a:t> Numbers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late recurrence rate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0010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5 year survival 3.4% from diagnosis, but 36% at 5 years</a:t>
            </a: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25550"/>
            <a:ext cx="6172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7848600" cy="1558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Most patients (2/3rds) who survive 5 years will still die of their disease within 10 years of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8001000" cy="811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3600" dirty="0" smtClean="0">
                <a:ea typeface="+mj-ea"/>
                <a:cs typeface="+mj-cs"/>
              </a:rPr>
              <a:t>There are study limitations</a:t>
            </a:r>
            <a:endParaRPr lang="en-US" sz="3600" dirty="0" smtClean="0"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3400" y="1676400"/>
            <a:ext cx="8001000" cy="4114800"/>
          </a:xfrm>
        </p:spPr>
        <p:txBody>
          <a:bodyPr>
            <a:normAutofit/>
          </a:bodyPr>
          <a:lstStyle/>
          <a:p>
            <a:pPr lvl="2" eaLnBrk="1" hangingPunct="1"/>
            <a:r>
              <a:rPr lang="en-GB" sz="2400" dirty="0" smtClean="0">
                <a:latin typeface="Arial" pitchFamily="-112" charset="0"/>
                <a:ea typeface="ＭＳ Ｐゴシック" pitchFamily="-112" charset="-128"/>
              </a:rPr>
              <a:t>True Glioblastoma patients?</a:t>
            </a:r>
          </a:p>
          <a:p>
            <a:pPr lvl="3" eaLnBrk="1" hangingPunct="1"/>
            <a:r>
              <a:rPr lang="en-GB" sz="2200" dirty="0" smtClean="0">
                <a:latin typeface="Arial" pitchFamily="-112" charset="0"/>
                <a:ea typeface="ＭＳ Ｐゴシック" pitchFamily="-112" charset="-128"/>
              </a:rPr>
              <a:t>Need independent check of pathology</a:t>
            </a:r>
          </a:p>
          <a:p>
            <a:pPr lvl="2" eaLnBrk="1" hangingPunct="1"/>
            <a:r>
              <a:rPr lang="en-GB" sz="2400" dirty="0" smtClean="0">
                <a:latin typeface="Arial" pitchFamily="-112" charset="0"/>
                <a:ea typeface="ＭＳ Ｐゴシック" pitchFamily="-112" charset="-128"/>
              </a:rPr>
              <a:t>Earlier years data </a:t>
            </a:r>
            <a:r>
              <a:rPr lang="en-GB" sz="2400" dirty="0" err="1" smtClean="0">
                <a:latin typeface="Arial" pitchFamily="-112" charset="0"/>
                <a:ea typeface="ＭＳ Ｐゴシック" pitchFamily="-112" charset="-128"/>
              </a:rPr>
              <a:t>sparce</a:t>
            </a:r>
            <a:endParaRPr lang="en-GB" sz="2400" dirty="0" smtClean="0">
              <a:latin typeface="Arial" pitchFamily="-112" charset="0"/>
              <a:ea typeface="ＭＳ Ｐゴシック" pitchFamily="-112" charset="-128"/>
            </a:endParaRPr>
          </a:p>
          <a:p>
            <a:pPr lvl="2" eaLnBrk="1" hangingPunct="1"/>
            <a:r>
              <a:rPr lang="en-GB" sz="2400" dirty="0" smtClean="0">
                <a:latin typeface="Arial" pitchFamily="-112" charset="0"/>
                <a:ea typeface="ＭＳ Ｐゴシック" pitchFamily="-112" charset="-128"/>
              </a:rPr>
              <a:t>Radiotherapy data assumed</a:t>
            </a:r>
          </a:p>
          <a:p>
            <a:pPr lvl="2" eaLnBrk="1" hangingPunct="1"/>
            <a:r>
              <a:rPr lang="en-GB" sz="2400" dirty="0" smtClean="0">
                <a:latin typeface="Arial" pitchFamily="-112" charset="0"/>
                <a:ea typeface="ＭＳ Ｐゴシック" pitchFamily="-112" charset="-128"/>
              </a:rPr>
              <a:t>Not the complete cohort </a:t>
            </a:r>
          </a:p>
          <a:p>
            <a:pPr lvl="3" eaLnBrk="1" hangingPunct="1"/>
            <a:r>
              <a:rPr lang="en-GB" sz="2200" dirty="0" smtClean="0">
                <a:latin typeface="Arial" pitchFamily="-112" charset="0"/>
                <a:ea typeface="ＭＳ Ｐゴシック" pitchFamily="-112" charset="-128"/>
              </a:rPr>
              <a:t>What about the other 256?</a:t>
            </a:r>
          </a:p>
          <a:p>
            <a:pPr lvl="2" eaLnBrk="1" hangingPunct="1"/>
            <a:r>
              <a:rPr lang="en-GB" sz="2400" dirty="0" smtClean="0">
                <a:latin typeface="Arial" pitchFamily="-112" charset="0"/>
                <a:ea typeface="ＭＳ Ｐゴシック" pitchFamily="-112" charset="-128"/>
              </a:rPr>
              <a:t>Quality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4008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What does this tell us?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37020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 sz="2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Aggressive treatment can lead to longer outcomes?</a:t>
            </a:r>
          </a:p>
          <a:p>
            <a:pPr marL="0" indent="0" eaLnBrk="1" hangingPunct="1"/>
            <a:r>
              <a:rPr lang="en-US" sz="2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There are some data limitations</a:t>
            </a:r>
          </a:p>
          <a:p>
            <a:pPr marL="0" indent="0" eaLnBrk="1" hangingPunct="1"/>
            <a:endParaRPr lang="en-US" sz="28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/>
            <a:endParaRPr lang="en-US" sz="28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/>
            <a:r>
              <a:rPr lang="en-US" sz="2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next step</a:t>
            </a:r>
          </a:p>
          <a:p>
            <a:pPr marL="0" indent="0" eaLnBrk="1" hangingPunct="1"/>
            <a:r>
              <a:rPr lang="en-US" sz="2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Is prolonged survival due to the patient, the tumour, the treating clinicians or a combination?</a:t>
            </a:r>
          </a:p>
          <a:p>
            <a:pPr marL="0" indent="0" eaLnBrk="1" hangingPunct="1"/>
            <a:r>
              <a:rPr lang="en-US" sz="2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Registered as a national audit</a:t>
            </a:r>
          </a:p>
        </p:txBody>
      </p:sp>
      <p:pic>
        <p:nvPicPr>
          <p:cNvPr id="4" name="Picture 4" descr="hardman MRI t1 g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563" y="5181600"/>
            <a:ext cx="139223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7" descr="gbm histo"/>
          <p:cNvPicPr>
            <a:picLocks noChangeAspect="1" noChangeArrowheads="1"/>
          </p:cNvPicPr>
          <p:nvPr/>
        </p:nvPicPr>
        <p:blipFill>
          <a:blip r:embed="rId3"/>
          <a:srcRect l="3537" t="1637" r="33807"/>
          <a:stretch>
            <a:fillRect/>
          </a:stretch>
        </p:blipFill>
        <p:spPr bwMode="auto">
          <a:xfrm>
            <a:off x="6019800" y="5181600"/>
            <a:ext cx="157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Screen Shot 2014-07-06 at 11.12.51.png"/>
          <p:cNvPicPr>
            <a:picLocks noChangeAspect="1"/>
          </p:cNvPicPr>
          <p:nvPr/>
        </p:nvPicPr>
        <p:blipFill>
          <a:blip r:embed="rId4"/>
          <a:srcRect l="22835" t="24487" r="57996" b="45151"/>
          <a:stretch>
            <a:fillRect/>
          </a:stretch>
        </p:blipFill>
        <p:spPr bwMode="auto">
          <a:xfrm>
            <a:off x="7543800" y="5181600"/>
            <a:ext cx="1450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day mortality and the ‘50% rule’</a:t>
            </a:r>
            <a:endParaRPr lang="en-US" dirty="0"/>
          </a:p>
        </p:txBody>
      </p:sp>
      <p:pic>
        <p:nvPicPr>
          <p:cNvPr id="4" name="Content Placeholder 3" descr="Screen Shot 2015-05-21 at 21.12.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868" r="-78868"/>
          <a:stretch>
            <a:fillRect/>
          </a:stretch>
        </p:blipFill>
        <p:spPr>
          <a:xfrm>
            <a:off x="151767" y="1447800"/>
            <a:ext cx="9144633" cy="50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5-18 at 20.38.0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170" r="-16170"/>
          <a:stretch>
            <a:fillRect/>
          </a:stretch>
        </p:blipFill>
        <p:spPr>
          <a:xfrm>
            <a:off x="-1378796" y="122233"/>
            <a:ext cx="11970596" cy="6583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18 at 20.38.3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597" r="-11597"/>
          <a:stretch>
            <a:fillRect/>
          </a:stretch>
        </p:blipFill>
        <p:spPr>
          <a:xfrm>
            <a:off x="-361132" y="152400"/>
            <a:ext cx="10170696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18 at 20.40.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683" r="-28683"/>
          <a:stretch>
            <a:fillRect/>
          </a:stretch>
        </p:blipFill>
        <p:spPr>
          <a:xfrm>
            <a:off x="-1975186" y="-76200"/>
            <a:ext cx="13024186" cy="716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18 at 20.40.2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314" r="-32314"/>
          <a:stretch>
            <a:fillRect/>
          </a:stretch>
        </p:blipFill>
        <p:spPr>
          <a:xfrm>
            <a:off x="-1676400" y="-76200"/>
            <a:ext cx="12725400" cy="6998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524000"/>
            <a:ext cx="441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Key issues &amp; priorities</a:t>
            </a:r>
          </a:p>
          <a:p>
            <a:r>
              <a:rPr lang="en-GB" sz="2800" dirty="0" smtClean="0"/>
              <a:t>Ownership: Develop, encourage, QA</a:t>
            </a:r>
          </a:p>
          <a:p>
            <a:r>
              <a:rPr lang="en-GB" sz="2800" dirty="0" smtClean="0"/>
              <a:t>Analytical programme</a:t>
            </a:r>
          </a:p>
          <a:p>
            <a:r>
              <a:rPr lang="en-GB" sz="2800" dirty="0" smtClean="0"/>
              <a:t>Reporting </a:t>
            </a:r>
          </a:p>
          <a:p>
            <a:r>
              <a:rPr lang="en-GB" sz="2800" dirty="0" smtClean="0"/>
              <a:t>Communication</a:t>
            </a:r>
          </a:p>
          <a:p>
            <a:r>
              <a:rPr lang="en-GB" sz="2800" dirty="0" smtClean="0"/>
              <a:t>Research 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116632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Clinical engagement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 l="64413" t="6996" r="4418" b="5556"/>
          <a:stretch>
            <a:fillRect/>
          </a:stretch>
        </p:blipFill>
        <p:spPr bwMode="auto">
          <a:xfrm>
            <a:off x="2514600" y="1905000"/>
            <a:ext cx="1604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5-05-16 at 21.36.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83256"/>
            <a:ext cx="2743200" cy="13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18 at 21.03.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552" r="-67552"/>
          <a:stretch>
            <a:fillRect/>
          </a:stretch>
        </p:blipFill>
        <p:spPr>
          <a:xfrm>
            <a:off x="-1676400" y="0"/>
            <a:ext cx="124699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30 day mortality after surgical resection of a brain tumour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25782"/>
            <a:ext cx="6858000" cy="2375016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Dr.</a:t>
            </a:r>
            <a:r>
              <a:rPr lang="en-GB" sz="3600" dirty="0" smtClean="0"/>
              <a:t> Matt Williams</a:t>
            </a:r>
          </a:p>
          <a:p>
            <a:r>
              <a:rPr lang="en-GB" dirty="0" smtClean="0"/>
              <a:t>ICHNT &amp; IC</a:t>
            </a:r>
          </a:p>
          <a:p>
            <a:r>
              <a:rPr lang="en-GB" sz="3400" dirty="0" smtClean="0"/>
              <a:t>On behalf of the NCIN Brain &amp; CNS SSCRG</a:t>
            </a:r>
          </a:p>
          <a:p>
            <a:endParaRPr lang="en-GB" sz="36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60" y="5877"/>
            <a:ext cx="4141140" cy="68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" y="1"/>
            <a:ext cx="2231781" cy="13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# Hercules\# Peter\# Cougar\$ $academic\#466 -ciu DGr post-surgical mortality\d6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30-day post-operative mortality against # operations in 3 yrs ...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3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# Hercules\# Peter\# Cougar\$ $academic\#466 -ciu DGr post-surgical mortality\d6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plotted on logged horizontal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scale ...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4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# Hercules\# Peter\# Cougar\$ $academic\#466 -ciu DGr post-surgical mortality\d6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jittered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show individual surgeons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50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Enrichment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very skew distribution of Load:</a:t>
            </a:r>
          </a:p>
          <a:p>
            <a:pPr lvl="1"/>
            <a:r>
              <a:rPr lang="en-GB" dirty="0" smtClean="0"/>
              <a:t>152 surgeons with only one operation</a:t>
            </a:r>
          </a:p>
          <a:p>
            <a:pPr lvl="1"/>
            <a:r>
              <a:rPr lang="en-GB" dirty="0" smtClean="0"/>
              <a:t>73 with from one to five operations</a:t>
            </a:r>
          </a:p>
          <a:p>
            <a:pPr lvl="1"/>
            <a:r>
              <a:rPr lang="en-GB" dirty="0" smtClean="0"/>
              <a:t>0 with six operations</a:t>
            </a:r>
          </a:p>
          <a:p>
            <a:pPr lvl="1"/>
            <a:r>
              <a:rPr lang="en-GB" dirty="0" smtClean="0"/>
              <a:t>228 with seven or more operations</a:t>
            </a:r>
          </a:p>
          <a:p>
            <a:r>
              <a:rPr lang="en-GB" dirty="0" smtClean="0"/>
              <a:t>interest currently in surgeons who operate regularly, so dataset enriched by excluding</a:t>
            </a:r>
          </a:p>
          <a:p>
            <a:pPr lvl="1"/>
            <a:r>
              <a:rPr lang="en-GB" dirty="0" smtClean="0"/>
              <a:t>surgeons with fewer than six operations</a:t>
            </a:r>
          </a:p>
          <a:p>
            <a:pPr lvl="1"/>
            <a:r>
              <a:rPr lang="en-GB" dirty="0" smtClean="0"/>
              <a:t>surgeons without at least one observation in both the first and last six months of the three year period</a:t>
            </a:r>
          </a:p>
        </p:txBody>
      </p:sp>
    </p:spTree>
    <p:extLst>
      <p:ext uri="{BB962C8B-B14F-4D97-AF65-F5344CB8AC3E}">
        <p14:creationId xmlns:p14="http://schemas.microsoft.com/office/powerpoint/2010/main" val="40269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Originally 10888 patients and 453 surgeons at 31 trusts</a:t>
            </a:r>
          </a:p>
          <a:p>
            <a:pPr lvl="1"/>
            <a:r>
              <a:rPr lang="en-GB" dirty="0" smtClean="0"/>
              <a:t>152 surgeons only did one operation, and others did a few</a:t>
            </a:r>
          </a:p>
          <a:p>
            <a:pPr lvl="1"/>
            <a:endParaRPr lang="en-GB" dirty="0"/>
          </a:p>
          <a:p>
            <a:r>
              <a:rPr lang="en-GB" dirty="0" smtClean="0"/>
              <a:t>9194 (84%) patients and 163 surgeons (36%) in 30 trusts</a:t>
            </a:r>
          </a:p>
          <a:p>
            <a:r>
              <a:rPr lang="en-GB" dirty="0" smtClean="0"/>
              <a:t>Predominantly brain &amp; meninges</a:t>
            </a:r>
          </a:p>
          <a:p>
            <a:pPr lvl="1"/>
            <a:r>
              <a:rPr lang="en-GB" dirty="0" smtClean="0"/>
              <a:t>Other rare</a:t>
            </a:r>
          </a:p>
          <a:p>
            <a:pPr lvl="1"/>
            <a:endParaRPr lang="en-GB" dirty="0"/>
          </a:p>
          <a:p>
            <a:r>
              <a:rPr lang="en-GB" dirty="0" smtClean="0"/>
              <a:t>30 day mortality was 3%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Lowest surgical activity = 7</a:t>
            </a:r>
          </a:p>
          <a:p>
            <a:r>
              <a:rPr lang="en-GB" dirty="0" smtClean="0"/>
              <a:t>Median number = 46 (over 3 years)</a:t>
            </a:r>
          </a:p>
          <a:p>
            <a:r>
              <a:rPr lang="en-GB" dirty="0" smtClean="0"/>
              <a:t>Quartiles:</a:t>
            </a:r>
          </a:p>
          <a:p>
            <a:pPr lvl="1"/>
            <a:r>
              <a:rPr lang="en-GB" dirty="0" smtClean="0"/>
              <a:t>7 – 29</a:t>
            </a:r>
          </a:p>
          <a:p>
            <a:pPr lvl="1"/>
            <a:r>
              <a:rPr lang="en-GB" dirty="0" smtClean="0"/>
              <a:t>29 – 46</a:t>
            </a:r>
          </a:p>
          <a:p>
            <a:pPr lvl="1"/>
            <a:r>
              <a:rPr lang="en-GB" dirty="0" smtClean="0"/>
              <a:t>46 – 70</a:t>
            </a:r>
          </a:p>
          <a:p>
            <a:pPr lvl="1"/>
            <a:r>
              <a:rPr lang="en-GB" dirty="0" smtClean="0"/>
              <a:t>70 - 272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5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# Hercules\# Peter\# Cougar\$ $academic\#466 -ciu DGr post-surgical mortality\d6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Original dataset ...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28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# Hercules\# Peter\# Cougar\$ $academic\#466 -ciu DGr post-surgical mortality\d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enriched dataset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95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3200400" cy="3531840"/>
          </a:xfrm>
        </p:spPr>
        <p:txBody>
          <a:bodyPr>
            <a:noAutofit/>
          </a:bodyPr>
          <a:lstStyle/>
          <a:p>
            <a:r>
              <a:rPr lang="en-GB" dirty="0" smtClean="0"/>
              <a:t>Audit</a:t>
            </a:r>
          </a:p>
          <a:p>
            <a:r>
              <a:rPr lang="en-GB" dirty="0" smtClean="0"/>
              <a:t>Peer Review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Revalidation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What clinicians use data for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5-05-18 at 20.43.30.png"/>
          <p:cNvPicPr>
            <a:picLocks noChangeAspect="1"/>
          </p:cNvPicPr>
          <p:nvPr/>
        </p:nvPicPr>
        <p:blipFill>
          <a:blip r:embed="rId3"/>
          <a:srcRect l="16143" t="1852" b="1852"/>
          <a:stretch>
            <a:fillRect/>
          </a:stretch>
        </p:blipFill>
        <p:spPr>
          <a:xfrm>
            <a:off x="3810000" y="1676400"/>
            <a:ext cx="4749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# Hercules\# Peter\# Cougar\$ $academic\#466 -ciu DGr post-surgical mortality\d6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re-scaled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# Hercules\# Peter\# Cougar\$ $academic\#466 -ciu DGr post-surgical mortality\d6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most of jittering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removed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90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# Hercules\# Peter\# Cougar\$ $academic\#466 -ciu DGr post-surgical mortality\d63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prediction from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logistic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54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Age, deprivation and individual surgeon volume correlated with 30 day mortality</a:t>
            </a:r>
          </a:p>
          <a:p>
            <a:pPr lvl="1"/>
            <a:r>
              <a:rPr lang="en-GB" dirty="0" smtClean="0"/>
              <a:t>Patient sex &amp; trust volume were not</a:t>
            </a:r>
          </a:p>
          <a:p>
            <a:endParaRPr lang="en-GB" dirty="0"/>
          </a:p>
          <a:p>
            <a:r>
              <a:rPr lang="en-GB" dirty="0" smtClean="0"/>
              <a:t>Same factors preserved on multivariate, on both step-forward and step-backwards analysis of factors</a:t>
            </a:r>
          </a:p>
          <a:p>
            <a:endParaRPr lang="en-GB" dirty="0"/>
          </a:p>
          <a:p>
            <a:r>
              <a:rPr lang="en-GB" dirty="0" smtClean="0"/>
              <a:t>RR for surgeon volume is 0.8, p = 0.0003</a:t>
            </a:r>
          </a:p>
          <a:p>
            <a:pPr lvl="1"/>
            <a:r>
              <a:rPr lang="en-GB" dirty="0" smtClean="0"/>
              <a:t>20% relative risk reduction in 30 day death for doubling a surgeon’s workload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There is a surgical volume effect</a:t>
            </a:r>
          </a:p>
          <a:p>
            <a:r>
              <a:rPr lang="en-GB" dirty="0" smtClean="0"/>
              <a:t>There is probably not a centre volume effect</a:t>
            </a:r>
          </a:p>
          <a:p>
            <a:pPr lvl="1"/>
            <a:r>
              <a:rPr lang="en-GB" dirty="0" smtClean="0"/>
              <a:t>Because we are already centralised</a:t>
            </a:r>
          </a:p>
          <a:p>
            <a:endParaRPr lang="en-GB" dirty="0"/>
          </a:p>
          <a:p>
            <a:r>
              <a:rPr lang="en-GB" dirty="0" smtClean="0"/>
              <a:t>Moving patients from the least busy ¼ of surgeons to the others (from LVS to MVS):</a:t>
            </a:r>
          </a:p>
          <a:p>
            <a:pPr lvl="1"/>
            <a:r>
              <a:rPr lang="en-GB" dirty="0" smtClean="0"/>
              <a:t>Needs proper modelling</a:t>
            </a:r>
          </a:p>
          <a:p>
            <a:pPr lvl="1"/>
            <a:r>
              <a:rPr lang="en-GB" dirty="0" smtClean="0"/>
              <a:t>~700 pts who had surgery with a LVS</a:t>
            </a:r>
          </a:p>
          <a:p>
            <a:pPr lvl="1"/>
            <a:r>
              <a:rPr lang="en-GB" dirty="0" smtClean="0"/>
              <a:t>Moving them to a MVS turns their absolute risk from ~3% -&gt; 2.4%</a:t>
            </a:r>
          </a:p>
          <a:p>
            <a:pPr lvl="2"/>
            <a:r>
              <a:rPr lang="en-GB" dirty="0" smtClean="0"/>
              <a:t>4 lives saved @ 30 days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THESE CALCULATIONS ARE VERY PROVISIONAL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4449767"/>
          </a:xfrm>
        </p:spPr>
        <p:txBody>
          <a:bodyPr/>
          <a:lstStyle/>
          <a:p>
            <a:r>
              <a:rPr lang="en-US" dirty="0" err="1" smtClean="0"/>
              <a:t>Meningiomas</a:t>
            </a:r>
            <a:endParaRPr lang="en-US" dirty="0" smtClean="0"/>
          </a:p>
          <a:p>
            <a:r>
              <a:rPr lang="en-US" dirty="0" smtClean="0"/>
              <a:t>Long term survivors</a:t>
            </a:r>
          </a:p>
          <a:p>
            <a:r>
              <a:rPr lang="en-US" dirty="0" smtClean="0"/>
              <a:t>Details of radio and chemotherapy </a:t>
            </a:r>
          </a:p>
          <a:p>
            <a:r>
              <a:rPr lang="en-US" dirty="0" smtClean="0"/>
              <a:t>Papers, presentations, and national committees to drive improved care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523875" y="274638"/>
            <a:ext cx="80105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400" dirty="0" smtClean="0">
                <a:solidFill>
                  <a:srgbClr val="C00000"/>
                </a:solidFill>
                <a:latin typeface="Calibri" pitchFamily="34" charset="0"/>
              </a:rPr>
              <a:t>Get Involved</a:t>
            </a:r>
            <a:endParaRPr lang="en-US" sz="44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353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05000"/>
            <a:ext cx="4038600" cy="4235896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Improve data collection</a:t>
            </a:r>
          </a:p>
          <a:p>
            <a:r>
              <a:rPr lang="en-GB" sz="2400" dirty="0" smtClean="0">
                <a:latin typeface="Calibri" pitchFamily="34" charset="0"/>
              </a:rPr>
              <a:t>Ask the important questions</a:t>
            </a:r>
          </a:p>
          <a:p>
            <a:r>
              <a:rPr lang="en-GB" sz="2400" dirty="0" smtClean="0">
                <a:latin typeface="Calibri" pitchFamily="34" charset="0"/>
              </a:rPr>
              <a:t>Use the data to drive clinical change.</a:t>
            </a:r>
          </a:p>
          <a:p>
            <a:r>
              <a:rPr lang="en-GB" sz="2400" dirty="0" smtClean="0">
                <a:latin typeface="Calibri" pitchFamily="34" charset="0"/>
              </a:rPr>
              <a:t>At least one clinician per MDT. </a:t>
            </a:r>
          </a:p>
        </p:txBody>
      </p:sp>
    </p:spTree>
    <p:extLst>
      <p:ext uri="{BB962C8B-B14F-4D97-AF65-F5344CB8AC3E}">
        <p14:creationId xmlns:p14="http://schemas.microsoft.com/office/powerpoint/2010/main" val="217384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4419600" cy="4525963"/>
          </a:xfrm>
        </p:spPr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-oncology lead</a:t>
            </a:r>
          </a:p>
          <a:p>
            <a:r>
              <a:rPr lang="en-US" dirty="0" smtClean="0"/>
              <a:t>MDT Chair</a:t>
            </a:r>
          </a:p>
          <a:p>
            <a:r>
              <a:rPr lang="en-US" dirty="0" smtClean="0"/>
              <a:t>CNG Chair </a:t>
            </a:r>
          </a:p>
          <a:p>
            <a:r>
              <a:rPr lang="en-US" dirty="0" smtClean="0"/>
              <a:t>Interested in Incidence and outcome</a:t>
            </a:r>
          </a:p>
          <a:p>
            <a:pPr lvl="1"/>
            <a:r>
              <a:rPr lang="en-US" dirty="0" smtClean="0"/>
              <a:t>Regional data</a:t>
            </a:r>
          </a:p>
          <a:p>
            <a:r>
              <a:rPr lang="en-US" dirty="0" smtClean="0"/>
              <a:t>NCIN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4413" t="6996" r="4418" b="5556"/>
          <a:stretch>
            <a:fillRect/>
          </a:stretch>
        </p:blipFill>
        <p:spPr bwMode="auto">
          <a:xfrm>
            <a:off x="5410200" y="17526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349" y="228600"/>
            <a:ext cx="832428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What is the outcome in the UK for patients with glioblastoma?</a:t>
            </a:r>
            <a:endParaRPr lang="en-US" dirty="0" smtClean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86000"/>
            <a:ext cx="3708156" cy="4032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95" dirty="0" smtClean="0"/>
              <a:t>Commonest primary malignant brain tumour</a:t>
            </a:r>
          </a:p>
          <a:p>
            <a:pPr eaLnBrk="1" hangingPunct="1"/>
            <a:r>
              <a:rPr lang="en-US" sz="2595" dirty="0" smtClean="0"/>
              <a:t>Malignant incidence 5.3/100,000</a:t>
            </a:r>
          </a:p>
          <a:p>
            <a:pPr eaLnBrk="1" hangingPunct="1"/>
            <a:r>
              <a:rPr lang="en-US" sz="2595" dirty="0" smtClean="0"/>
              <a:t>West</a:t>
            </a:r>
          </a:p>
          <a:p>
            <a:pPr eaLnBrk="1" hangingPunct="1"/>
            <a:r>
              <a:rPr lang="en-US" sz="2595" dirty="0" smtClean="0"/>
              <a:t>Median 6 - 9 month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4" descr="hardman MRI t1 g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4276725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national data rare.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608" y="2020874"/>
            <a:ext cx="6944405" cy="3770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 2007 – Dec 2011</a:t>
            </a:r>
          </a:p>
          <a:p>
            <a:r>
              <a:rPr lang="en-US" dirty="0" smtClean="0"/>
              <a:t>National cancer registration service</a:t>
            </a:r>
          </a:p>
          <a:p>
            <a:r>
              <a:rPr lang="en-US" dirty="0" smtClean="0"/>
              <a:t>Hospital Episode Statistics (HES)</a:t>
            </a:r>
          </a:p>
          <a:p>
            <a:r>
              <a:rPr lang="en-US" dirty="0" smtClean="0"/>
              <a:t>NHS Personal Demographic Service</a:t>
            </a:r>
          </a:p>
          <a:p>
            <a:r>
              <a:rPr lang="en-US" dirty="0" smtClean="0"/>
              <a:t>Radiotherapy data not complete until 2012</a:t>
            </a:r>
          </a:p>
          <a:p>
            <a:r>
              <a:rPr lang="en-US" dirty="0" smtClean="0"/>
              <a:t>England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 adjusted incidence: 4.64/100,000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7" y="1402342"/>
            <a:ext cx="8989170" cy="532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survival remains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1" y="1739899"/>
            <a:ext cx="8238744" cy="45279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73412" y="3962248"/>
            <a:ext cx="778483" cy="158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088166" y="4827564"/>
            <a:ext cx="1727461" cy="158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3754" y="3581474"/>
            <a:ext cx="133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6.08 months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102711" y="5162636"/>
            <a:ext cx="1011549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73412" y="4680539"/>
            <a:ext cx="143586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7088" y="4287530"/>
            <a:ext cx="8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28.4%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8242088" y="5603901"/>
            <a:ext cx="130436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73412" y="5562361"/>
            <a:ext cx="71331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26737" y="5045085"/>
            <a:ext cx="7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heme/theme1.xml><?xml version="1.0" encoding="utf-8"?>
<a:theme xmlns:a="http://schemas.openxmlformats.org/drawingml/2006/main" name="Clinical Audit Overview_041013">
  <a:themeElements>
    <a:clrScheme name="HSCIC corporate">
      <a:dk1>
        <a:srgbClr val="001830"/>
      </a:dk1>
      <a:lt1>
        <a:srgbClr val="FAFCFC"/>
      </a:lt1>
      <a:dk2>
        <a:srgbClr val="000000"/>
      </a:dk2>
      <a:lt2>
        <a:srgbClr val="F0F8FC"/>
      </a:lt2>
      <a:accent1>
        <a:srgbClr val="00335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B0AAB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H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1026</Words>
  <Application>Microsoft Office PowerPoint</Application>
  <PresentationFormat>On-screen Show (4:3)</PresentationFormat>
  <Paragraphs>210</Paragraphs>
  <Slides>46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Clinical Audit Overview_041013</vt:lpstr>
      <vt:lpstr>1_PHE</vt:lpstr>
      <vt:lpstr>8_Office Theme</vt:lpstr>
      <vt:lpstr>Office Theme</vt:lpstr>
      <vt:lpstr>Chart</vt:lpstr>
      <vt:lpstr>How clinicians use data to make an impact on clinical outcomes</vt:lpstr>
      <vt:lpstr>PowerPoint Presentation</vt:lpstr>
      <vt:lpstr>Clinical engagement</vt:lpstr>
      <vt:lpstr>What clinicians use data for</vt:lpstr>
      <vt:lpstr>My Journey</vt:lpstr>
      <vt:lpstr>What is the outcome in the UK for patients with glioblastoma?</vt:lpstr>
      <vt:lpstr>UK national data rare.</vt:lpstr>
      <vt:lpstr>Age adjusted incidence: 4.64/100,000 </vt:lpstr>
      <vt:lpstr>Overall survival remains low</vt:lpstr>
      <vt:lpstr>Patient age is important</vt:lpstr>
      <vt:lpstr>PowerPoint Presentation</vt:lpstr>
      <vt:lpstr>Maximal Treatment improves survival at all ages</vt:lpstr>
      <vt:lpstr>PowerPoint Presentation</vt:lpstr>
      <vt:lpstr>PowerPoint Presentation</vt:lpstr>
      <vt:lpstr>Some patients survive long term</vt:lpstr>
      <vt:lpstr>17,786 patients with Glioblastoma</vt:lpstr>
      <vt:lpstr>Pathology</vt:lpstr>
      <vt:lpstr>Young age, and equal sex</vt:lpstr>
      <vt:lpstr>Treatment profile</vt:lpstr>
      <vt:lpstr>48 % had multiple operations.</vt:lpstr>
      <vt:lpstr>A late recurrence rate</vt:lpstr>
      <vt:lpstr>Most patients (2/3rds) who survive 5 years will still die of their disease within 10 years of diagnosis</vt:lpstr>
      <vt:lpstr>There are study limitations</vt:lpstr>
      <vt:lpstr>What does this tell us?</vt:lpstr>
      <vt:lpstr>30 day mortality and the ‘50% rule’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 day mortality after surgical resection of a brain tumour</vt:lpstr>
      <vt:lpstr>30-day post-operative mortality against # operations in 3 yrs ...  </vt:lpstr>
      <vt:lpstr>PowerPoint Presentation</vt:lpstr>
      <vt:lpstr>PowerPoint Presentation</vt:lpstr>
      <vt:lpstr>Enrichment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Conclusions</vt:lpstr>
      <vt:lpstr>Where to from here?</vt:lpstr>
      <vt:lpstr>Get Involved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Outpatients episode volume distribution  by week and cancer type for two years either side of diagnosis</dc:title>
  <dc:creator>Administrator</dc:creator>
  <cp:lastModifiedBy>Trish Stokes</cp:lastModifiedBy>
  <cp:revision>50</cp:revision>
  <dcterms:created xsi:type="dcterms:W3CDTF">2015-05-20T19:49:07Z</dcterms:created>
  <dcterms:modified xsi:type="dcterms:W3CDTF">2015-06-01T14:19:58Z</dcterms:modified>
</cp:coreProperties>
</file>